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7"/>
  </p:notesMasterIdLst>
  <p:sldIdLst>
    <p:sldId id="256" r:id="rId2"/>
    <p:sldId id="257" r:id="rId3"/>
    <p:sldId id="258" r:id="rId4"/>
    <p:sldId id="260" r:id="rId5"/>
    <p:sldId id="271" r:id="rId6"/>
    <p:sldId id="273" r:id="rId7"/>
    <p:sldId id="278" r:id="rId8"/>
    <p:sldId id="281" r:id="rId9"/>
    <p:sldId id="282" r:id="rId10"/>
    <p:sldId id="280" r:id="rId11"/>
    <p:sldId id="283" r:id="rId12"/>
    <p:sldId id="262" r:id="rId13"/>
    <p:sldId id="263" r:id="rId14"/>
    <p:sldId id="268" r:id="rId15"/>
    <p:sldId id="269"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Arial"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Arial"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Arial"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66FF33"/>
    <a:srgbClr val="FFFFFF"/>
    <a:srgbClr val="FFFF00"/>
    <a:srgbClr val="FF33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96" y="-4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3C18CD07-188C-4B29-93FE-66FDE60862FB}" type="datetimeFigureOut">
              <a:rPr lang="en-US"/>
              <a:pPr/>
              <a:t>9/18/2013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E522369-69C5-4AB4-A248-93DE7C724C6F}"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9"/>
          <p:cNvSpPr>
            <a:spLocks noGrp="1" noChangeArrowheads="1"/>
          </p:cNvSpPr>
          <p:nvPr>
            <p:ph type="sldNum" sz="quarter" idx="5"/>
          </p:nvPr>
        </p:nvSpPr>
        <p:spPr bwMode="auto">
          <a:noFill/>
          <a:ln>
            <a:miter lim="800000"/>
            <a:headEnd/>
            <a:tailEnd/>
          </a:ln>
        </p:spPr>
        <p:txBody>
          <a:bodyPr/>
          <a:lstStyle/>
          <a:p>
            <a:fld id="{B9A0F664-006D-4248-BCBF-6CE6B6B0DB64}" type="slidenum">
              <a:rPr lang="en-US"/>
              <a:pPr/>
              <a:t>6</a:t>
            </a:fld>
            <a:endParaRPr lang="en-US"/>
          </a:p>
        </p:txBody>
      </p:sp>
      <p:sp>
        <p:nvSpPr>
          <p:cNvPr id="102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New Roman" pitchFamily="18" charset="0"/>
              </a:rPr>
              <a:t>Any map of plates shows that there are about a dozen large plates and a number of smaller plates. The smallest plates are not included here. Remember that “Plate Tectonics” is a fairly new scientific discovery stimulated by exploration of the ocean basins after WWII. In 1950, most people didn’t believe that the continents could move across Earth’s surface. This simple map does not show broad areas of deformation between plates. We will see that in a later slide.</a:t>
            </a:r>
          </a:p>
          <a:p>
            <a:pPr eaLnBrk="1" hangingPunct="1">
              <a:spcBef>
                <a:spcPct val="0"/>
              </a:spcBef>
            </a:pPr>
            <a:endParaRPr lang="en-US" smtClean="0">
              <a:latin typeface="Times New Roman" pitchFamily="18" charset="0"/>
            </a:endParaRPr>
          </a:p>
          <a:p>
            <a:pPr eaLnBrk="1" hangingPunct="1">
              <a:spcBef>
                <a:spcPct val="0"/>
              </a:spcBef>
            </a:pPr>
            <a:r>
              <a:rPr lang="en-US" smtClean="0">
                <a:latin typeface="Times New Roman" pitchFamily="18" charset="0"/>
              </a:rPr>
              <a:t>ANIMATIONS: This and the next few slides are available on the Teachers on the Leading Edge web site as FLASH rollovers under “Animations” under the topic “Introduction to Plate Tectonics and Earthquakes”. </a:t>
            </a:r>
          </a:p>
          <a:p>
            <a:pPr eaLnBrk="1" hangingPunct="1">
              <a:spcBef>
                <a:spcPct val="0"/>
              </a:spcBef>
            </a:pPr>
            <a:r>
              <a:rPr lang="en-US" smtClean="0">
                <a:solidFill>
                  <a:srgbClr val="000000"/>
                </a:solidFill>
                <a:latin typeface="Lucida Grande"/>
              </a:rPr>
              <a:t>URL TectonicPlates </a:t>
            </a:r>
            <a:r>
              <a:rPr lang="en-US" smtClean="0">
                <a:latin typeface="Times New Roman" pitchFamily="18" charset="0"/>
              </a:rPr>
              <a:t>http://multimedia2.up.edu/Physics/TOLE/Plates&amp;Earthquakes/Animations/FLASHRollovers/TectonicPlates.swf </a:t>
            </a:r>
          </a:p>
          <a:p>
            <a:pPr eaLnBrk="1" hangingPunct="1">
              <a:spcBef>
                <a:spcPct val="0"/>
              </a:spcBef>
            </a:pPr>
            <a:r>
              <a:rPr lang="en-US" smtClean="0">
                <a:solidFill>
                  <a:srgbClr val="000000"/>
                </a:solidFill>
                <a:latin typeface="Lucida Grande"/>
              </a:rPr>
              <a:t>URL Plates, Earthquakes, and Volcanoes  </a:t>
            </a:r>
            <a:r>
              <a:rPr lang="en-US" smtClean="0">
                <a:latin typeface="Times New Roman" pitchFamily="18" charset="0"/>
              </a:rPr>
              <a:t>http://multimedia2.up.edu/Physics/TOLE/Plates&amp;Earthquakes/Animations/FLASHRollovers/DynamicPlanet.swf</a:t>
            </a:r>
            <a:endParaRPr lang="en-US" smtClean="0">
              <a:solidFill>
                <a:srgbClr val="000000"/>
              </a:solidFill>
              <a:latin typeface="Lucida Grand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bwMode="auto">
          <a:noFill/>
          <a:ln>
            <a:miter lim="800000"/>
            <a:headEnd/>
            <a:tailEnd/>
          </a:ln>
        </p:spPr>
        <p:txBody>
          <a:bodyPr/>
          <a:lstStyle/>
          <a:p>
            <a:fld id="{6F4FAA58-CD57-43C7-B17B-CAC115FB8C99}" type="slidenum">
              <a:rPr lang="en-US"/>
              <a:pPr/>
              <a:t>8</a:t>
            </a:fld>
            <a:endParaRPr lang="en-US"/>
          </a:p>
        </p:txBody>
      </p:sp>
      <p:sp>
        <p:nvSpPr>
          <p:cNvPr id="1331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331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9"/>
          <p:cNvSpPr>
            <a:spLocks noGrp="1" noChangeArrowheads="1"/>
          </p:cNvSpPr>
          <p:nvPr>
            <p:ph type="sldNum" sz="quarter" idx="5"/>
          </p:nvPr>
        </p:nvSpPr>
        <p:spPr bwMode="auto">
          <a:noFill/>
          <a:ln>
            <a:miter lim="800000"/>
            <a:headEnd/>
            <a:tailEnd/>
          </a:ln>
        </p:spPr>
        <p:txBody>
          <a:bodyPr/>
          <a:lstStyle/>
          <a:p>
            <a:fld id="{CE2B439E-D26C-4612-9623-F8B7C52E5CAC}" type="slidenum">
              <a:rPr lang="en-US"/>
              <a:pPr/>
              <a:t>9</a:t>
            </a:fld>
            <a:endParaRPr lang="en-US"/>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3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r>
              <a:rPr lang="en-US" sz="1600" smtClean="0">
                <a:latin typeface="Times New Roman" pitchFamily="18" charset="0"/>
              </a:rPr>
              <a:t>There is widespread confusion between “crust” and “plates”. Unfortunately this confusion is reinforced by many popular science programs [e.g. Discovery Channel programs, etc.]). It’s not complicated if you lay this out correctly from day #1. The “plates” of plate tectonics are more correctly referred to as “lithospheric plates”. The upper portion of the lithospheric plates is Earth’s </a:t>
            </a:r>
            <a:r>
              <a:rPr lang="en-US" sz="2000" smtClean="0">
                <a:latin typeface="Times New Roman" pitchFamily="18" charset="0"/>
              </a:rPr>
              <a:t>crust</a:t>
            </a:r>
            <a:r>
              <a:rPr lang="en-US" sz="1600" smtClean="0">
                <a:latin typeface="Times New Roman" pitchFamily="18" charset="0"/>
              </a:rPr>
              <a:t> that is the outer rock layer of Earth chemically distinct from the underlying mantle layer</a:t>
            </a:r>
            <a:r>
              <a:rPr lang="en-US" smtClean="0">
                <a:latin typeface="Times New Roman" pitchFamily="18" charset="0"/>
              </a:rPr>
              <a:t>. The deeper portion of the lithospheric plates is mantle material. To distinguish mantle rocks that are part of lithospheric plates from deeper, hotter, and therefore weaker mantle rocks, the term “lithospheric mantle” is sometimes used for the mantle that makes up the deeper part of plates. Total thickness of lithospheric plates is about 100 km. Compared to deeper layers of Earth, lithospheric plates are colder, more rigid, and much more brittle (capable of breaking when large forces are applied). The mantle below the plates is called “asthenosphere” or “asthenospheric mantle”. This part of the mantle is not liquid but it is close to its melting temperature. It is therefore capable of flowing (at very slow rates) if forces are applied for long times. Silly putty is a useful analog to the mechanical behavior of the asthenosphere. </a:t>
            </a:r>
          </a:p>
          <a:p>
            <a:pPr eaLnBrk="1" hangingPunct="1">
              <a:spcBef>
                <a:spcPct val="50000"/>
              </a:spcBef>
            </a:pPr>
            <a:endParaRPr lang="en-US" smtClean="0">
              <a:latin typeface="Times New Roman" pitchFamily="18" charset="0"/>
            </a:endParaRPr>
          </a:p>
          <a:p>
            <a:pPr eaLnBrk="1" hangingPunct="1">
              <a:spcBef>
                <a:spcPct val="50000"/>
              </a:spcBef>
            </a:pPr>
            <a:r>
              <a:rPr lang="en-US" smtClean="0">
                <a:latin typeface="Times New Roman" pitchFamily="18" charset="0"/>
              </a:rPr>
              <a:t>VIDEO LECTURE: “Lithospheric Plates” on Teachers on the Leading Edge web site under “Videos” under the topic “Introduction to Plate Tectonics and Earthquakes”. URL for Lithospheric Plates http://multimedia2.up.edu/Physics/TOLE/Plates&amp;Earthquakes/VideoLectures/TectonicPlates.mov</a:t>
            </a:r>
          </a:p>
          <a:p>
            <a:pPr eaLnBrk="1" hangingPunct="1">
              <a:spcBef>
                <a:spcPct val="50000"/>
              </a:spcBef>
            </a:pPr>
            <a:endParaRPr lang="en-US" smtClean="0">
              <a:latin typeface="Times New Roman" pitchFamily="18" charset="0"/>
            </a:endParaRPr>
          </a:p>
          <a:p>
            <a:pPr eaLnBrk="1" hangingPunct="1">
              <a:spcBef>
                <a:spcPct val="0"/>
              </a:spcBef>
            </a:pPr>
            <a:r>
              <a:rPr lang="en-US" smtClean="0">
                <a:latin typeface="Times New Roman" pitchFamily="18" charset="0"/>
              </a:rPr>
              <a:t>Background graphic from  “</a:t>
            </a:r>
            <a:r>
              <a:rPr lang="en-US" b="1" smtClean="0">
                <a:latin typeface="Arial" pitchFamily="34" charset="0"/>
              </a:rPr>
              <a:t>This Dynamic Planet</a:t>
            </a:r>
            <a:r>
              <a:rPr lang="en-US" smtClean="0">
                <a:latin typeface="Arial" pitchFamily="34" charset="0"/>
              </a:rPr>
              <a:t>, World Map of Volcanoes, Earthquakes, Impact Craters, and Plate Tectonics.” A Smithsonian, USGS, US Naval Research lab publication. Available at </a:t>
            </a:r>
            <a:r>
              <a:rPr lang="en-US" smtClean="0">
                <a:latin typeface="Times New Roman" pitchFamily="18" charset="0"/>
              </a:rPr>
              <a:t>http://mineralsciences.si.edu/tdpmap/ (Note that this material is </a:t>
            </a:r>
            <a:r>
              <a:rPr lang="en-US" smtClean="0">
                <a:solidFill>
                  <a:srgbClr val="333333"/>
                </a:solidFill>
                <a:latin typeface="Verdana" pitchFamily="34" charset="0"/>
                <a:ea typeface="ヒラギノ角ゴ Pro W3"/>
                <a:cs typeface="ヒラギノ角ゴ Pro W3"/>
              </a:rPr>
              <a:t>copyright protected; t</a:t>
            </a:r>
            <a:r>
              <a:rPr lang="en-US" smtClean="0">
                <a:solidFill>
                  <a:srgbClr val="333333"/>
                </a:solidFill>
                <a:latin typeface="Verdana" pitchFamily="34" charset="0"/>
              </a:rPr>
              <a:t>he content may only be used for personal, educational or noncommercial purposes.)</a:t>
            </a:r>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a:latin typeface="Arial" charset="0"/>
                <a:cs typeface="Arial" charset="0"/>
              </a:endParaRPr>
            </a:p>
          </p:txBody>
        </p:sp>
      </p:grpSp>
      <p:sp>
        <p:nvSpPr>
          <p:cNvPr id="7"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a:latin typeface="Arial" charset="0"/>
                <a:cs typeface="Arial"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a:latin typeface="Arial" charset="0"/>
                <a:cs typeface="Arial" charset="0"/>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6166"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6167"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endParaRPr lang="en-US"/>
          </a:p>
        </p:txBody>
      </p:sp>
      <p:sp>
        <p:nvSpPr>
          <p:cNvPr id="25" name="Rectangle 25"/>
          <p:cNvSpPr>
            <a:spLocks noGrp="1" noChangeArrowheads="1"/>
          </p:cNvSpPr>
          <p:nvPr>
            <p:ph type="sldNum" sz="quarter" idx="11"/>
          </p:nvPr>
        </p:nvSpPr>
        <p:spPr/>
        <p:txBody>
          <a:bodyPr/>
          <a:lstStyle>
            <a:lvl1pPr>
              <a:defRPr/>
            </a:lvl1pPr>
          </a:lstStyle>
          <a:p>
            <a:fld id="{26094DD0-A166-47C6-A2FD-9D0C72607B92}" type="slidenum">
              <a:rPr lang="en-US"/>
              <a:pPr/>
              <a:t>‹#›</a:t>
            </a:fld>
            <a:endParaRPr lang="en-US"/>
          </a:p>
        </p:txBody>
      </p:sp>
      <p:sp>
        <p:nvSpPr>
          <p:cNvPr id="26" name="Rectangle 26"/>
          <p:cNvSpPr>
            <a:spLocks noGrp="1" noChangeArrowheads="1"/>
          </p:cNvSpPr>
          <p:nvPr>
            <p:ph type="ftr" sz="quarter" idx="12"/>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endParaRPr lang="en-US"/>
          </a:p>
        </p:txBody>
      </p:sp>
      <p:sp>
        <p:nvSpPr>
          <p:cNvPr id="5" name="Rectangle 25"/>
          <p:cNvSpPr>
            <a:spLocks noGrp="1" noChangeArrowheads="1"/>
          </p:cNvSpPr>
          <p:nvPr>
            <p:ph type="ftr" sz="quarter" idx="11"/>
          </p:nvPr>
        </p:nvSpPr>
        <p:spPr>
          <a:ln/>
        </p:spPr>
        <p:txBody>
          <a:bodyPr/>
          <a:lstStyle>
            <a:lvl1pPr>
              <a:defRPr/>
            </a:lvl1pPr>
          </a:lstStyle>
          <a:p>
            <a:endParaRPr lang="en-US"/>
          </a:p>
        </p:txBody>
      </p:sp>
      <p:sp>
        <p:nvSpPr>
          <p:cNvPr id="6" name="Rectangle 26"/>
          <p:cNvSpPr>
            <a:spLocks noGrp="1" noChangeArrowheads="1"/>
          </p:cNvSpPr>
          <p:nvPr>
            <p:ph type="sldNum" sz="quarter" idx="12"/>
          </p:nvPr>
        </p:nvSpPr>
        <p:spPr>
          <a:ln/>
        </p:spPr>
        <p:txBody>
          <a:bodyPr/>
          <a:lstStyle>
            <a:lvl1pPr>
              <a:defRPr/>
            </a:lvl1pPr>
          </a:lstStyle>
          <a:p>
            <a:fld id="{BF869B6C-052A-408D-BCDF-B97CC6200F5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endParaRPr lang="en-US"/>
          </a:p>
        </p:txBody>
      </p:sp>
      <p:sp>
        <p:nvSpPr>
          <p:cNvPr id="5" name="Rectangle 25"/>
          <p:cNvSpPr>
            <a:spLocks noGrp="1" noChangeArrowheads="1"/>
          </p:cNvSpPr>
          <p:nvPr>
            <p:ph type="ftr" sz="quarter" idx="11"/>
          </p:nvPr>
        </p:nvSpPr>
        <p:spPr>
          <a:ln/>
        </p:spPr>
        <p:txBody>
          <a:bodyPr/>
          <a:lstStyle>
            <a:lvl1pPr>
              <a:defRPr/>
            </a:lvl1pPr>
          </a:lstStyle>
          <a:p>
            <a:endParaRPr lang="en-US"/>
          </a:p>
        </p:txBody>
      </p:sp>
      <p:sp>
        <p:nvSpPr>
          <p:cNvPr id="6" name="Rectangle 26"/>
          <p:cNvSpPr>
            <a:spLocks noGrp="1" noChangeArrowheads="1"/>
          </p:cNvSpPr>
          <p:nvPr>
            <p:ph type="sldNum" sz="quarter" idx="12"/>
          </p:nvPr>
        </p:nvSpPr>
        <p:spPr>
          <a:ln/>
        </p:spPr>
        <p:txBody>
          <a:bodyPr/>
          <a:lstStyle>
            <a:lvl1pPr>
              <a:defRPr/>
            </a:lvl1pPr>
          </a:lstStyle>
          <a:p>
            <a:fld id="{CEDF4B19-C274-4B74-9417-121F79A9B5EA}"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endParaRPr lang="en-US"/>
          </a:p>
        </p:txBody>
      </p:sp>
      <p:sp>
        <p:nvSpPr>
          <p:cNvPr id="6" name="Rectangle 25"/>
          <p:cNvSpPr>
            <a:spLocks noGrp="1" noChangeArrowheads="1"/>
          </p:cNvSpPr>
          <p:nvPr>
            <p:ph type="ftr" sz="quarter" idx="11"/>
          </p:nvPr>
        </p:nvSpPr>
        <p:spPr>
          <a:ln/>
        </p:spPr>
        <p:txBody>
          <a:bodyPr/>
          <a:lstStyle>
            <a:lvl1pPr>
              <a:defRPr/>
            </a:lvl1pPr>
          </a:lstStyle>
          <a:p>
            <a:endParaRPr lang="en-US"/>
          </a:p>
        </p:txBody>
      </p:sp>
      <p:sp>
        <p:nvSpPr>
          <p:cNvPr id="7" name="Rectangle 26"/>
          <p:cNvSpPr>
            <a:spLocks noGrp="1" noChangeArrowheads="1"/>
          </p:cNvSpPr>
          <p:nvPr>
            <p:ph type="sldNum" sz="quarter" idx="12"/>
          </p:nvPr>
        </p:nvSpPr>
        <p:spPr>
          <a:ln/>
        </p:spPr>
        <p:txBody>
          <a:bodyPr/>
          <a:lstStyle>
            <a:lvl1pPr>
              <a:defRPr/>
            </a:lvl1pPr>
          </a:lstStyle>
          <a:p>
            <a:fld id="{F0E43EAC-BC37-4675-9FD2-B87776B11C3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endParaRPr lang="en-US"/>
          </a:p>
        </p:txBody>
      </p:sp>
      <p:sp>
        <p:nvSpPr>
          <p:cNvPr id="5" name="Rectangle 25"/>
          <p:cNvSpPr>
            <a:spLocks noGrp="1" noChangeArrowheads="1"/>
          </p:cNvSpPr>
          <p:nvPr>
            <p:ph type="ftr" sz="quarter" idx="11"/>
          </p:nvPr>
        </p:nvSpPr>
        <p:spPr>
          <a:ln/>
        </p:spPr>
        <p:txBody>
          <a:bodyPr/>
          <a:lstStyle>
            <a:lvl1pPr>
              <a:defRPr/>
            </a:lvl1pPr>
          </a:lstStyle>
          <a:p>
            <a:endParaRPr lang="en-US"/>
          </a:p>
        </p:txBody>
      </p:sp>
      <p:sp>
        <p:nvSpPr>
          <p:cNvPr id="6" name="Rectangle 26"/>
          <p:cNvSpPr>
            <a:spLocks noGrp="1" noChangeArrowheads="1"/>
          </p:cNvSpPr>
          <p:nvPr>
            <p:ph type="sldNum" sz="quarter" idx="12"/>
          </p:nvPr>
        </p:nvSpPr>
        <p:spPr>
          <a:ln/>
        </p:spPr>
        <p:txBody>
          <a:bodyPr/>
          <a:lstStyle>
            <a:lvl1pPr>
              <a:defRPr/>
            </a:lvl1pPr>
          </a:lstStyle>
          <a:p>
            <a:fld id="{BD4E0080-BED6-4559-8EA3-F8E0B32570D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endParaRPr lang="en-US"/>
          </a:p>
        </p:txBody>
      </p:sp>
      <p:sp>
        <p:nvSpPr>
          <p:cNvPr id="5" name="Rectangle 25"/>
          <p:cNvSpPr>
            <a:spLocks noGrp="1" noChangeArrowheads="1"/>
          </p:cNvSpPr>
          <p:nvPr>
            <p:ph type="ftr" sz="quarter" idx="11"/>
          </p:nvPr>
        </p:nvSpPr>
        <p:spPr>
          <a:ln/>
        </p:spPr>
        <p:txBody>
          <a:bodyPr/>
          <a:lstStyle>
            <a:lvl1pPr>
              <a:defRPr/>
            </a:lvl1pPr>
          </a:lstStyle>
          <a:p>
            <a:endParaRPr lang="en-US"/>
          </a:p>
        </p:txBody>
      </p:sp>
      <p:sp>
        <p:nvSpPr>
          <p:cNvPr id="6" name="Rectangle 26"/>
          <p:cNvSpPr>
            <a:spLocks noGrp="1" noChangeArrowheads="1"/>
          </p:cNvSpPr>
          <p:nvPr>
            <p:ph type="sldNum" sz="quarter" idx="12"/>
          </p:nvPr>
        </p:nvSpPr>
        <p:spPr>
          <a:ln/>
        </p:spPr>
        <p:txBody>
          <a:bodyPr/>
          <a:lstStyle>
            <a:lvl1pPr>
              <a:defRPr/>
            </a:lvl1pPr>
          </a:lstStyle>
          <a:p>
            <a:fld id="{48FA1B72-1D0C-4AE6-8371-5245436040C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endParaRPr lang="en-US"/>
          </a:p>
        </p:txBody>
      </p:sp>
      <p:sp>
        <p:nvSpPr>
          <p:cNvPr id="6" name="Rectangle 25"/>
          <p:cNvSpPr>
            <a:spLocks noGrp="1" noChangeArrowheads="1"/>
          </p:cNvSpPr>
          <p:nvPr>
            <p:ph type="ftr" sz="quarter" idx="11"/>
          </p:nvPr>
        </p:nvSpPr>
        <p:spPr>
          <a:ln/>
        </p:spPr>
        <p:txBody>
          <a:bodyPr/>
          <a:lstStyle>
            <a:lvl1pPr>
              <a:defRPr/>
            </a:lvl1pPr>
          </a:lstStyle>
          <a:p>
            <a:endParaRPr lang="en-US"/>
          </a:p>
        </p:txBody>
      </p:sp>
      <p:sp>
        <p:nvSpPr>
          <p:cNvPr id="7" name="Rectangle 26"/>
          <p:cNvSpPr>
            <a:spLocks noGrp="1" noChangeArrowheads="1"/>
          </p:cNvSpPr>
          <p:nvPr>
            <p:ph type="sldNum" sz="quarter" idx="12"/>
          </p:nvPr>
        </p:nvSpPr>
        <p:spPr>
          <a:ln/>
        </p:spPr>
        <p:txBody>
          <a:bodyPr/>
          <a:lstStyle>
            <a:lvl1pPr>
              <a:defRPr/>
            </a:lvl1pPr>
          </a:lstStyle>
          <a:p>
            <a:fld id="{DBCC8D12-983F-4A0F-95DC-DC1FDBA3570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endParaRPr lang="en-US"/>
          </a:p>
        </p:txBody>
      </p:sp>
      <p:sp>
        <p:nvSpPr>
          <p:cNvPr id="8" name="Rectangle 25"/>
          <p:cNvSpPr>
            <a:spLocks noGrp="1" noChangeArrowheads="1"/>
          </p:cNvSpPr>
          <p:nvPr>
            <p:ph type="ftr" sz="quarter" idx="11"/>
          </p:nvPr>
        </p:nvSpPr>
        <p:spPr>
          <a:ln/>
        </p:spPr>
        <p:txBody>
          <a:bodyPr/>
          <a:lstStyle>
            <a:lvl1pPr>
              <a:defRPr/>
            </a:lvl1pPr>
          </a:lstStyle>
          <a:p>
            <a:endParaRPr lang="en-US"/>
          </a:p>
        </p:txBody>
      </p:sp>
      <p:sp>
        <p:nvSpPr>
          <p:cNvPr id="9" name="Rectangle 26"/>
          <p:cNvSpPr>
            <a:spLocks noGrp="1" noChangeArrowheads="1"/>
          </p:cNvSpPr>
          <p:nvPr>
            <p:ph type="sldNum" sz="quarter" idx="12"/>
          </p:nvPr>
        </p:nvSpPr>
        <p:spPr>
          <a:ln/>
        </p:spPr>
        <p:txBody>
          <a:bodyPr/>
          <a:lstStyle>
            <a:lvl1pPr>
              <a:defRPr/>
            </a:lvl1pPr>
          </a:lstStyle>
          <a:p>
            <a:fld id="{2D0A9BE1-6FBD-42D0-9EA8-E1F2F5BF688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endParaRPr lang="en-US"/>
          </a:p>
        </p:txBody>
      </p:sp>
      <p:sp>
        <p:nvSpPr>
          <p:cNvPr id="4" name="Rectangle 25"/>
          <p:cNvSpPr>
            <a:spLocks noGrp="1" noChangeArrowheads="1"/>
          </p:cNvSpPr>
          <p:nvPr>
            <p:ph type="ftr" sz="quarter" idx="11"/>
          </p:nvPr>
        </p:nvSpPr>
        <p:spPr>
          <a:ln/>
        </p:spPr>
        <p:txBody>
          <a:bodyPr/>
          <a:lstStyle>
            <a:lvl1pPr>
              <a:defRPr/>
            </a:lvl1pPr>
          </a:lstStyle>
          <a:p>
            <a:endParaRPr lang="en-US"/>
          </a:p>
        </p:txBody>
      </p:sp>
      <p:sp>
        <p:nvSpPr>
          <p:cNvPr id="5" name="Rectangle 26"/>
          <p:cNvSpPr>
            <a:spLocks noGrp="1" noChangeArrowheads="1"/>
          </p:cNvSpPr>
          <p:nvPr>
            <p:ph type="sldNum" sz="quarter" idx="12"/>
          </p:nvPr>
        </p:nvSpPr>
        <p:spPr>
          <a:ln/>
        </p:spPr>
        <p:txBody>
          <a:bodyPr/>
          <a:lstStyle>
            <a:lvl1pPr>
              <a:defRPr/>
            </a:lvl1pPr>
          </a:lstStyle>
          <a:p>
            <a:fld id="{052AC9B6-3DE6-426A-A82A-2A0E25FE1F08}"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endParaRPr lang="en-US"/>
          </a:p>
        </p:txBody>
      </p:sp>
      <p:sp>
        <p:nvSpPr>
          <p:cNvPr id="3" name="Rectangle 25"/>
          <p:cNvSpPr>
            <a:spLocks noGrp="1" noChangeArrowheads="1"/>
          </p:cNvSpPr>
          <p:nvPr>
            <p:ph type="ftr" sz="quarter" idx="11"/>
          </p:nvPr>
        </p:nvSpPr>
        <p:spPr>
          <a:ln/>
        </p:spPr>
        <p:txBody>
          <a:bodyPr/>
          <a:lstStyle>
            <a:lvl1pPr>
              <a:defRPr/>
            </a:lvl1pPr>
          </a:lstStyle>
          <a:p>
            <a:endParaRPr lang="en-US"/>
          </a:p>
        </p:txBody>
      </p:sp>
      <p:sp>
        <p:nvSpPr>
          <p:cNvPr id="4" name="Rectangle 26"/>
          <p:cNvSpPr>
            <a:spLocks noGrp="1" noChangeArrowheads="1"/>
          </p:cNvSpPr>
          <p:nvPr>
            <p:ph type="sldNum" sz="quarter" idx="12"/>
          </p:nvPr>
        </p:nvSpPr>
        <p:spPr>
          <a:ln/>
        </p:spPr>
        <p:txBody>
          <a:bodyPr/>
          <a:lstStyle>
            <a:lvl1pPr>
              <a:defRPr/>
            </a:lvl1pPr>
          </a:lstStyle>
          <a:p>
            <a:fld id="{44F84B5C-90C1-41BC-B426-3F7E967D356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endParaRPr lang="en-US"/>
          </a:p>
        </p:txBody>
      </p:sp>
      <p:sp>
        <p:nvSpPr>
          <p:cNvPr id="6" name="Rectangle 25"/>
          <p:cNvSpPr>
            <a:spLocks noGrp="1" noChangeArrowheads="1"/>
          </p:cNvSpPr>
          <p:nvPr>
            <p:ph type="ftr" sz="quarter" idx="11"/>
          </p:nvPr>
        </p:nvSpPr>
        <p:spPr>
          <a:ln/>
        </p:spPr>
        <p:txBody>
          <a:bodyPr/>
          <a:lstStyle>
            <a:lvl1pPr>
              <a:defRPr/>
            </a:lvl1pPr>
          </a:lstStyle>
          <a:p>
            <a:endParaRPr lang="en-US"/>
          </a:p>
        </p:txBody>
      </p:sp>
      <p:sp>
        <p:nvSpPr>
          <p:cNvPr id="7" name="Rectangle 26"/>
          <p:cNvSpPr>
            <a:spLocks noGrp="1" noChangeArrowheads="1"/>
          </p:cNvSpPr>
          <p:nvPr>
            <p:ph type="sldNum" sz="quarter" idx="12"/>
          </p:nvPr>
        </p:nvSpPr>
        <p:spPr>
          <a:ln/>
        </p:spPr>
        <p:txBody>
          <a:bodyPr/>
          <a:lstStyle>
            <a:lvl1pPr>
              <a:defRPr/>
            </a:lvl1pPr>
          </a:lstStyle>
          <a:p>
            <a:fld id="{797C2448-C692-4A66-8724-2AFCDAB22E6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endParaRPr lang="en-US"/>
          </a:p>
        </p:txBody>
      </p:sp>
      <p:sp>
        <p:nvSpPr>
          <p:cNvPr id="6" name="Rectangle 25"/>
          <p:cNvSpPr>
            <a:spLocks noGrp="1" noChangeArrowheads="1"/>
          </p:cNvSpPr>
          <p:nvPr>
            <p:ph type="ftr" sz="quarter" idx="11"/>
          </p:nvPr>
        </p:nvSpPr>
        <p:spPr>
          <a:ln/>
        </p:spPr>
        <p:txBody>
          <a:bodyPr/>
          <a:lstStyle>
            <a:lvl1pPr>
              <a:defRPr/>
            </a:lvl1pPr>
          </a:lstStyle>
          <a:p>
            <a:endParaRPr lang="en-US"/>
          </a:p>
        </p:txBody>
      </p:sp>
      <p:sp>
        <p:nvSpPr>
          <p:cNvPr id="7" name="Rectangle 26"/>
          <p:cNvSpPr>
            <a:spLocks noGrp="1" noChangeArrowheads="1"/>
          </p:cNvSpPr>
          <p:nvPr>
            <p:ph type="sldNum" sz="quarter" idx="12"/>
          </p:nvPr>
        </p:nvSpPr>
        <p:spPr>
          <a:ln/>
        </p:spPr>
        <p:txBody>
          <a:bodyPr/>
          <a:lstStyle>
            <a:lvl1pPr>
              <a:defRPr/>
            </a:lvl1pPr>
          </a:lstStyle>
          <a:p>
            <a:fld id="{8622BD36-2D62-4F3E-8D2E-CA1AC7C0296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1049"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512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a:latin typeface="Arial" charset="0"/>
                <a:cs typeface="Arial" charset="0"/>
              </a:endParaRPr>
            </a:p>
          </p:txBody>
        </p:sp>
      </p:grpSp>
      <p:sp>
        <p:nvSpPr>
          <p:cNvPr id="1027"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1028" name="Group 6"/>
          <p:cNvGrpSpPr>
            <a:grpSpLocks/>
          </p:cNvGrpSpPr>
          <p:nvPr/>
        </p:nvGrpSpPr>
        <p:grpSpPr bwMode="auto">
          <a:xfrm>
            <a:off x="0" y="6019800"/>
            <a:ext cx="7848600" cy="857250"/>
            <a:chOff x="0" y="3792"/>
            <a:chExt cx="4944" cy="540"/>
          </a:xfrm>
        </p:grpSpPr>
        <p:sp>
          <p:nvSpPr>
            <p:cNvPr id="512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a:latin typeface="Arial" charset="0"/>
                <a:cs typeface="Arial"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104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1045"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04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04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048"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513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a:latin typeface="Arial" charset="0"/>
                <a:cs typeface="Arial" charset="0"/>
              </a:endParaRPr>
            </a:p>
          </p:txBody>
        </p:sp>
      </p:grpSp>
      <p:grpSp>
        <p:nvGrpSpPr>
          <p:cNvPr id="1029" name="Group 15"/>
          <p:cNvGrpSpPr>
            <a:grpSpLocks/>
          </p:cNvGrpSpPr>
          <p:nvPr/>
        </p:nvGrpSpPr>
        <p:grpSpPr bwMode="auto">
          <a:xfrm>
            <a:off x="627063" y="6021388"/>
            <a:ext cx="5684837" cy="849312"/>
            <a:chOff x="395" y="3793"/>
            <a:chExt cx="3581" cy="535"/>
          </a:xfrm>
        </p:grpSpPr>
        <p:sp>
          <p:nvSpPr>
            <p:cNvPr id="1035"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03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103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103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1039"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1040"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5142"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44"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5145"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5146"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AF5FA858-CCC2-4B38-BAF4-C2CE5ABE89A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26"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multimedia2.up.edu/Physics/TOLE/Plates&amp;Earthquakes/Animations/FLASHRollovers/DynamicPlanet.swf" TargetMode="External"/><Relationship Id="rId4" Type="http://schemas.openxmlformats.org/officeDocument/2006/relationships/hyperlink" Target="http://multimedia2.up.edu/Physics/TOLE/Plates&amp;Earthquakes/Animations/FLASHRollovers/TectonicPlates.sw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multimedia2.up.edu/Physics/TOLE/Plates&amp;Earthquakes/VideoLectures/TectonicPlates.mov"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a:xfrm>
            <a:off x="457200" y="1295400"/>
            <a:ext cx="8229600" cy="1143000"/>
          </a:xfrm>
        </p:spPr>
        <p:txBody>
          <a:bodyPr/>
          <a:lstStyle/>
          <a:p>
            <a:pPr eaLnBrk="1" hangingPunct="1">
              <a:defRPr/>
            </a:pPr>
            <a:r>
              <a:rPr lang="en-US" sz="6000" smtClean="0">
                <a:latin typeface="Comic Sans MS" pitchFamily="66" charset="0"/>
              </a:rPr>
              <a:t>The Layers of the Earth!</a:t>
            </a:r>
          </a:p>
        </p:txBody>
      </p:sp>
      <p:pic>
        <p:nvPicPr>
          <p:cNvPr id="4099" name="Picture 8" descr="j0158139[1]"/>
          <p:cNvPicPr>
            <a:picLocks noChangeAspect="1" noChangeArrowheads="1"/>
          </p:cNvPicPr>
          <p:nvPr>
            <p:ph idx="1"/>
          </p:nvPr>
        </p:nvPicPr>
        <p:blipFill>
          <a:blip r:embed="rId2" cstate="print"/>
          <a:srcRect/>
          <a:stretch>
            <a:fillRect/>
          </a:stretch>
        </p:blipFill>
        <p:spPr>
          <a:xfrm>
            <a:off x="3200400" y="3276600"/>
            <a:ext cx="2811463" cy="2286000"/>
          </a:xfr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052"/>
                                        </p:tgtEl>
                                        <p:attrNameLst>
                                          <p:attrName>style.visibility</p:attrName>
                                        </p:attrNameLst>
                                      </p:cBhvr>
                                      <p:to>
                                        <p:strVal val="visible"/>
                                      </p:to>
                                    </p:set>
                                    <p:animEffect transition="in" filter="fade">
                                      <p:cBhvr>
                                        <p:cTn id="7" dur="1000">
                                          <p:stCondLst>
                                            <p:cond delay="0"/>
                                          </p:stCondLst>
                                        </p:cTn>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Plates are made of both Oceanic and Continental Crust</a:t>
            </a:r>
            <a:endParaRPr lang="en-US" dirty="0"/>
          </a:p>
        </p:txBody>
      </p:sp>
      <p:sp>
        <p:nvSpPr>
          <p:cNvPr id="16387" name="Text Placeholder 4"/>
          <p:cNvSpPr>
            <a:spLocks noGrp="1"/>
          </p:cNvSpPr>
          <p:nvPr>
            <p:ph type="body" idx="1"/>
          </p:nvPr>
        </p:nvSpPr>
        <p:spPr/>
        <p:txBody>
          <a:bodyPr/>
          <a:lstStyle/>
          <a:p>
            <a:r>
              <a:rPr lang="en-US" smtClean="0"/>
              <a:t>Continental Crust</a:t>
            </a:r>
          </a:p>
        </p:txBody>
      </p:sp>
      <p:sp>
        <p:nvSpPr>
          <p:cNvPr id="16388" name="Content Placeholder 2"/>
          <p:cNvSpPr>
            <a:spLocks noGrp="1"/>
          </p:cNvSpPr>
          <p:nvPr>
            <p:ph sz="half" idx="2"/>
          </p:nvPr>
        </p:nvSpPr>
        <p:spPr/>
        <p:txBody>
          <a:bodyPr/>
          <a:lstStyle/>
          <a:p>
            <a:pPr lvl="2">
              <a:lnSpc>
                <a:spcPct val="90000"/>
              </a:lnSpc>
            </a:pPr>
            <a:endParaRPr lang="en-US" sz="2400" smtClean="0"/>
          </a:p>
          <a:p>
            <a:r>
              <a:rPr lang="en-US" smtClean="0"/>
              <a:t>Less dense (lighter)</a:t>
            </a:r>
          </a:p>
          <a:p>
            <a:r>
              <a:rPr lang="en-US" smtClean="0"/>
              <a:t>2.7 g/cm</a:t>
            </a:r>
          </a:p>
          <a:p>
            <a:r>
              <a:rPr lang="en-US" smtClean="0"/>
              <a:t>Made of mostly silicate/granitic rocks</a:t>
            </a:r>
          </a:p>
          <a:p>
            <a:r>
              <a:rPr lang="en-US" smtClean="0"/>
              <a:t>Older (4bya)</a:t>
            </a:r>
          </a:p>
        </p:txBody>
      </p:sp>
      <p:sp>
        <p:nvSpPr>
          <p:cNvPr id="16389" name="Text Placeholder 5"/>
          <p:cNvSpPr>
            <a:spLocks noGrp="1"/>
          </p:cNvSpPr>
          <p:nvPr>
            <p:ph type="body" sz="quarter" idx="3"/>
          </p:nvPr>
        </p:nvSpPr>
        <p:spPr/>
        <p:txBody>
          <a:bodyPr/>
          <a:lstStyle/>
          <a:p>
            <a:r>
              <a:rPr lang="en-US" smtClean="0"/>
              <a:t>Oceanic Crust</a:t>
            </a:r>
          </a:p>
        </p:txBody>
      </p:sp>
      <p:sp>
        <p:nvSpPr>
          <p:cNvPr id="16390" name="Content Placeholder 6"/>
          <p:cNvSpPr>
            <a:spLocks noGrp="1"/>
          </p:cNvSpPr>
          <p:nvPr>
            <p:ph sz="quarter" idx="4"/>
          </p:nvPr>
        </p:nvSpPr>
        <p:spPr/>
        <p:txBody>
          <a:bodyPr/>
          <a:lstStyle/>
          <a:p>
            <a:endParaRPr lang="en-US" smtClean="0"/>
          </a:p>
          <a:p>
            <a:r>
              <a:rPr lang="en-US" smtClean="0"/>
              <a:t>More dense(heavier)</a:t>
            </a:r>
          </a:p>
          <a:p>
            <a:r>
              <a:rPr lang="en-US" smtClean="0"/>
              <a:t>2.9 g/cm</a:t>
            </a:r>
          </a:p>
          <a:p>
            <a:r>
              <a:rPr lang="en-US" smtClean="0"/>
              <a:t>Made of mostly heavier basaltic rocks</a:t>
            </a:r>
          </a:p>
          <a:p>
            <a:r>
              <a:rPr lang="en-US" smtClean="0"/>
              <a:t>Younger (180myo)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t>Lower section of mantle</a:t>
            </a:r>
            <a:endParaRPr lang="en-US" dirty="0"/>
          </a:p>
        </p:txBody>
      </p:sp>
      <p:sp>
        <p:nvSpPr>
          <p:cNvPr id="17411" name="Content Placeholder 7"/>
          <p:cNvSpPr>
            <a:spLocks noGrp="1"/>
          </p:cNvSpPr>
          <p:nvPr>
            <p:ph sz="half" idx="1"/>
          </p:nvPr>
        </p:nvSpPr>
        <p:spPr/>
        <p:txBody>
          <a:bodyPr/>
          <a:lstStyle/>
          <a:p>
            <a:r>
              <a:rPr lang="en-US" smtClean="0">
                <a:cs typeface="Times New Roman" pitchFamily="18" charset="0"/>
              </a:rPr>
              <a:t>Rocks are very hot and capable of gradual flow</a:t>
            </a:r>
          </a:p>
          <a:p>
            <a:endParaRPr lang="en-US" smtClean="0">
              <a:cs typeface="Times New Roman" pitchFamily="18" charset="0"/>
            </a:endParaRPr>
          </a:p>
          <a:p>
            <a:r>
              <a:rPr lang="en-US" smtClean="0">
                <a:cs typeface="Times New Roman" pitchFamily="18" charset="0"/>
              </a:rPr>
              <a:t>More rigid layer</a:t>
            </a:r>
          </a:p>
          <a:p>
            <a:endParaRPr lang="en-US" smtClean="0">
              <a:cs typeface="Times New Roman" pitchFamily="18" charset="0"/>
            </a:endParaRPr>
          </a:p>
          <a:p>
            <a:r>
              <a:rPr lang="en-US" smtClean="0">
                <a:cs typeface="Times New Roman" pitchFamily="18" charset="0"/>
              </a:rPr>
              <a:t>Not part of the plates or asthenosphere.</a:t>
            </a:r>
            <a:endParaRPr lang="en-US" smtClean="0"/>
          </a:p>
        </p:txBody>
      </p:sp>
      <p:sp>
        <p:nvSpPr>
          <p:cNvPr id="17412" name="Content Placeholder 9"/>
          <p:cNvSpPr>
            <a:spLocks noGrp="1"/>
          </p:cNvSpPr>
          <p:nvPr>
            <p:ph sz="half" idx="2"/>
          </p:nvPr>
        </p:nvSpPr>
        <p:spPr/>
        <p:txBody>
          <a:bodyPr/>
          <a:lstStyle/>
          <a:p>
            <a:endParaRPr lang="en-US" smtClean="0"/>
          </a:p>
        </p:txBody>
      </p:sp>
      <p:pic>
        <p:nvPicPr>
          <p:cNvPr id="17413" name="Picture 8" descr="W2E2_1.jpg"/>
          <p:cNvPicPr>
            <a:picLocks noChangeAspect="1"/>
          </p:cNvPicPr>
          <p:nvPr/>
        </p:nvPicPr>
        <p:blipFill>
          <a:blip r:embed="rId2" cstate="print"/>
          <a:srcRect/>
          <a:stretch>
            <a:fillRect/>
          </a:stretch>
        </p:blipFill>
        <p:spPr bwMode="auto">
          <a:xfrm>
            <a:off x="4495800" y="1447800"/>
            <a:ext cx="42672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u="sng" smtClean="0">
                <a:solidFill>
                  <a:srgbClr val="FF0000"/>
                </a:solidFill>
                <a:latin typeface="Comic Sans MS" pitchFamily="66" charset="0"/>
              </a:rPr>
              <a:t>Outer Core</a:t>
            </a:r>
          </a:p>
        </p:txBody>
      </p:sp>
      <p:sp>
        <p:nvSpPr>
          <p:cNvPr id="18435" name="Rectangle 3"/>
          <p:cNvSpPr>
            <a:spLocks noGrp="1" noChangeArrowheads="1"/>
          </p:cNvSpPr>
          <p:nvPr>
            <p:ph type="body" sz="half" idx="1"/>
          </p:nvPr>
        </p:nvSpPr>
        <p:spPr>
          <a:xfrm>
            <a:off x="457200" y="1219200"/>
            <a:ext cx="4038600" cy="4495800"/>
          </a:xfrm>
        </p:spPr>
        <p:txBody>
          <a:bodyPr/>
          <a:lstStyle/>
          <a:p>
            <a:pPr eaLnBrk="1" hangingPunct="1">
              <a:lnSpc>
                <a:spcPct val="90000"/>
              </a:lnSpc>
            </a:pPr>
            <a:r>
              <a:rPr lang="en-US" sz="2400" b="1" smtClean="0">
                <a:solidFill>
                  <a:srgbClr val="FF0000"/>
                </a:solidFill>
                <a:latin typeface="Comic Sans MS" pitchFamily="66" charset="0"/>
              </a:rPr>
              <a:t>The outer core is liquid </a:t>
            </a:r>
          </a:p>
          <a:p>
            <a:pPr eaLnBrk="1" hangingPunct="1">
              <a:lnSpc>
                <a:spcPct val="90000"/>
              </a:lnSpc>
            </a:pPr>
            <a:endParaRPr lang="en-US" sz="2400" b="1" smtClean="0">
              <a:solidFill>
                <a:srgbClr val="FF0000"/>
              </a:solidFill>
              <a:latin typeface="Comic Sans MS" pitchFamily="66" charset="0"/>
            </a:endParaRPr>
          </a:p>
          <a:p>
            <a:pPr eaLnBrk="1" hangingPunct="1">
              <a:lnSpc>
                <a:spcPct val="90000"/>
              </a:lnSpc>
            </a:pPr>
            <a:r>
              <a:rPr lang="en-US" sz="2400" b="1" smtClean="0">
                <a:solidFill>
                  <a:srgbClr val="FF0000"/>
                </a:solidFill>
                <a:latin typeface="Comic Sans MS" pitchFamily="66" charset="0"/>
              </a:rPr>
              <a:t>Greater than 4500’ Celsius</a:t>
            </a:r>
          </a:p>
          <a:p>
            <a:pPr eaLnBrk="1" hangingPunct="1">
              <a:lnSpc>
                <a:spcPct val="90000"/>
              </a:lnSpc>
            </a:pPr>
            <a:endParaRPr lang="en-US" sz="2400" b="1" smtClean="0">
              <a:solidFill>
                <a:srgbClr val="FF0000"/>
              </a:solidFill>
              <a:latin typeface="Comic Sans MS" pitchFamily="66" charset="0"/>
            </a:endParaRPr>
          </a:p>
          <a:p>
            <a:pPr eaLnBrk="1" hangingPunct="1">
              <a:lnSpc>
                <a:spcPct val="90000"/>
              </a:lnSpc>
            </a:pPr>
            <a:r>
              <a:rPr lang="en-US" sz="2400" b="1" smtClean="0">
                <a:solidFill>
                  <a:srgbClr val="FF0000"/>
                </a:solidFill>
                <a:latin typeface="Comic Sans MS" pitchFamily="66" charset="0"/>
              </a:rPr>
              <a:t>made up of iron and nickel.</a:t>
            </a:r>
          </a:p>
          <a:p>
            <a:pPr eaLnBrk="1" hangingPunct="1">
              <a:lnSpc>
                <a:spcPct val="90000"/>
              </a:lnSpc>
            </a:pPr>
            <a:r>
              <a:rPr lang="en-US" sz="2400" b="1" smtClean="0">
                <a:solidFill>
                  <a:srgbClr val="FF0000"/>
                </a:solidFill>
                <a:latin typeface="Comic Sans MS" pitchFamily="66" charset="0"/>
              </a:rPr>
              <a:t>Very dense (11g/m)</a:t>
            </a:r>
          </a:p>
          <a:p>
            <a:pPr eaLnBrk="1" hangingPunct="1">
              <a:lnSpc>
                <a:spcPct val="90000"/>
              </a:lnSpc>
            </a:pPr>
            <a:endParaRPr lang="en-US" sz="2400" b="1" smtClean="0">
              <a:solidFill>
                <a:srgbClr val="FF0000"/>
              </a:solidFill>
              <a:latin typeface="Comic Sans MS" pitchFamily="66" charset="0"/>
            </a:endParaRPr>
          </a:p>
          <a:p>
            <a:pPr eaLnBrk="1" hangingPunct="1">
              <a:lnSpc>
                <a:spcPct val="90000"/>
              </a:lnSpc>
            </a:pPr>
            <a:r>
              <a:rPr lang="en-US" sz="2400" b="1" smtClean="0">
                <a:solidFill>
                  <a:srgbClr val="FF0000"/>
                </a:solidFill>
                <a:latin typeface="Comic Sans MS" pitchFamily="66" charset="0"/>
              </a:rPr>
              <a:t>It is 1400- 2200 km thick</a:t>
            </a:r>
          </a:p>
        </p:txBody>
      </p:sp>
      <p:pic>
        <p:nvPicPr>
          <p:cNvPr id="18436" name="Picture 4" descr="Picture8"/>
          <p:cNvPicPr>
            <a:picLocks noChangeAspect="1" noChangeArrowheads="1"/>
          </p:cNvPicPr>
          <p:nvPr>
            <p:ph sz="half" idx="2"/>
          </p:nvPr>
        </p:nvPicPr>
        <p:blipFill>
          <a:blip r:embed="rId2" cstate="print"/>
          <a:srcRect/>
          <a:stretch>
            <a:fillRect/>
          </a:stretch>
        </p:blipFill>
        <p:spPr>
          <a:xfrm>
            <a:off x="4991100" y="1219200"/>
            <a:ext cx="3771900" cy="4257675"/>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Grp="1" noChangeArrowheads="1"/>
          </p:cNvSpPr>
          <p:nvPr>
            <p:ph type="title"/>
          </p:nvPr>
        </p:nvSpPr>
        <p:spPr/>
        <p:txBody>
          <a:bodyPr/>
          <a:lstStyle/>
          <a:p>
            <a:pPr eaLnBrk="1" hangingPunct="1">
              <a:defRPr/>
            </a:pPr>
            <a:r>
              <a:rPr lang="en-US" u="sng" smtClean="0">
                <a:solidFill>
                  <a:srgbClr val="FF0000"/>
                </a:solidFill>
                <a:latin typeface="Comic Sans MS" pitchFamily="66" charset="0"/>
              </a:rPr>
              <a:t>Inner Core</a:t>
            </a:r>
          </a:p>
        </p:txBody>
      </p:sp>
      <p:sp>
        <p:nvSpPr>
          <p:cNvPr id="19459" name="Rectangle 6"/>
          <p:cNvSpPr>
            <a:spLocks noGrp="1" noChangeArrowheads="1"/>
          </p:cNvSpPr>
          <p:nvPr>
            <p:ph type="body" sz="half" idx="1"/>
          </p:nvPr>
        </p:nvSpPr>
        <p:spPr>
          <a:xfrm>
            <a:off x="533400" y="1219200"/>
            <a:ext cx="4038600" cy="4495800"/>
          </a:xfrm>
        </p:spPr>
        <p:txBody>
          <a:bodyPr/>
          <a:lstStyle/>
          <a:p>
            <a:pPr eaLnBrk="1" hangingPunct="1"/>
            <a:r>
              <a:rPr lang="en-US" sz="2400" b="1" smtClean="0">
                <a:solidFill>
                  <a:srgbClr val="FF0000"/>
                </a:solidFill>
                <a:latin typeface="Comic Sans MS" pitchFamily="66" charset="0"/>
              </a:rPr>
              <a:t>Pressures  very high, so solid.</a:t>
            </a:r>
          </a:p>
          <a:p>
            <a:pPr eaLnBrk="1" hangingPunct="1"/>
            <a:endParaRPr lang="en-US" sz="2400" b="1" smtClean="0">
              <a:solidFill>
                <a:srgbClr val="FF0000"/>
              </a:solidFill>
              <a:latin typeface="Comic Sans MS" pitchFamily="66" charset="0"/>
            </a:endParaRPr>
          </a:p>
          <a:p>
            <a:pPr eaLnBrk="1" hangingPunct="1"/>
            <a:r>
              <a:rPr lang="en-US" sz="2400" b="1" smtClean="0">
                <a:solidFill>
                  <a:srgbClr val="FF0000"/>
                </a:solidFill>
                <a:latin typeface="Comic Sans MS" pitchFamily="66" charset="0"/>
              </a:rPr>
              <a:t>Temp is greater than 5000’Celsius</a:t>
            </a:r>
          </a:p>
          <a:p>
            <a:pPr eaLnBrk="1" hangingPunct="1"/>
            <a:endParaRPr lang="en-US" sz="2400" b="1" smtClean="0">
              <a:solidFill>
                <a:srgbClr val="FF0000"/>
              </a:solidFill>
              <a:latin typeface="Comic Sans MS" pitchFamily="66" charset="0"/>
            </a:endParaRPr>
          </a:p>
          <a:p>
            <a:pPr eaLnBrk="1" hangingPunct="1"/>
            <a:r>
              <a:rPr lang="en-US" sz="2400" b="1" smtClean="0">
                <a:solidFill>
                  <a:srgbClr val="FF0000"/>
                </a:solidFill>
                <a:latin typeface="Comic Sans MS" pitchFamily="66" charset="0"/>
              </a:rPr>
              <a:t>1250 km thick</a:t>
            </a:r>
          </a:p>
          <a:p>
            <a:pPr eaLnBrk="1" hangingPunct="1"/>
            <a:r>
              <a:rPr lang="en-US" sz="2400" b="1" smtClean="0">
                <a:solidFill>
                  <a:srgbClr val="FF0000"/>
                </a:solidFill>
                <a:latin typeface="Comic Sans MS" pitchFamily="66" charset="0"/>
              </a:rPr>
              <a:t/>
            </a:r>
            <a:br>
              <a:rPr lang="en-US" sz="2400" b="1" smtClean="0">
                <a:solidFill>
                  <a:srgbClr val="FF0000"/>
                </a:solidFill>
                <a:latin typeface="Comic Sans MS" pitchFamily="66" charset="0"/>
              </a:rPr>
            </a:br>
            <a:r>
              <a:rPr lang="en-US" sz="2400" b="1" smtClean="0">
                <a:solidFill>
                  <a:srgbClr val="FF0000"/>
                </a:solidFill>
                <a:latin typeface="Comic Sans MS" pitchFamily="66" charset="0"/>
              </a:rPr>
              <a:t>Iron and Nickel</a:t>
            </a:r>
          </a:p>
        </p:txBody>
      </p:sp>
      <p:sp>
        <p:nvSpPr>
          <p:cNvPr id="19460" name="Rectangle 7"/>
          <p:cNvSpPr>
            <a:spLocks noGrp="1" noChangeArrowheads="1"/>
          </p:cNvSpPr>
          <p:nvPr>
            <p:ph sz="half" idx="2"/>
          </p:nvPr>
        </p:nvSpPr>
        <p:spPr/>
        <p:txBody>
          <a:bodyPr/>
          <a:lstStyle/>
          <a:p>
            <a:pPr eaLnBrk="1" hangingPunct="1"/>
            <a:endParaRPr lang="en-US" sz="2800" smtClean="0"/>
          </a:p>
        </p:txBody>
      </p:sp>
      <p:pic>
        <p:nvPicPr>
          <p:cNvPr id="19461" name="Picture 9" descr="Picture9"/>
          <p:cNvPicPr>
            <a:picLocks noChangeAspect="1" noChangeArrowheads="1"/>
          </p:cNvPicPr>
          <p:nvPr/>
        </p:nvPicPr>
        <p:blipFill>
          <a:blip r:embed="rId2" cstate="print"/>
          <a:srcRect/>
          <a:stretch>
            <a:fillRect/>
          </a:stretch>
        </p:blipFill>
        <p:spPr bwMode="auto">
          <a:xfrm>
            <a:off x="4648200" y="1600200"/>
            <a:ext cx="41148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smtClean="0">
                <a:latin typeface="Comic Sans MS" pitchFamily="66" charset="0"/>
              </a:rPr>
              <a:t>Review</a:t>
            </a:r>
          </a:p>
        </p:txBody>
      </p:sp>
      <p:sp>
        <p:nvSpPr>
          <p:cNvPr id="33795" name="Rectangle 3"/>
          <p:cNvSpPr>
            <a:spLocks noGrp="1" noChangeArrowheads="1"/>
          </p:cNvSpPr>
          <p:nvPr>
            <p:ph type="body" idx="1"/>
          </p:nvPr>
        </p:nvSpPr>
        <p:spPr/>
        <p:txBody>
          <a:bodyPr/>
          <a:lstStyle/>
          <a:p>
            <a:pPr eaLnBrk="1" hangingPunct="1">
              <a:buFontTx/>
              <a:buNone/>
            </a:pPr>
            <a:r>
              <a:rPr lang="en-US" smtClean="0"/>
              <a:t>1) What are the four layers of the Earth?</a:t>
            </a:r>
          </a:p>
          <a:p>
            <a:pPr eaLnBrk="1" hangingPunct="1">
              <a:buFontTx/>
              <a:buNone/>
            </a:pPr>
            <a:r>
              <a:rPr lang="en-US" smtClean="0"/>
              <a:t>2) The Earth’s crust is very ______?</a:t>
            </a:r>
          </a:p>
          <a:p>
            <a:pPr eaLnBrk="1" hangingPunct="1">
              <a:buFontTx/>
              <a:buNone/>
            </a:pPr>
            <a:r>
              <a:rPr lang="en-US" smtClean="0"/>
              <a:t>3) The mantle is the largest layer of the Earth? True or False</a:t>
            </a:r>
          </a:p>
          <a:p>
            <a:pPr eaLnBrk="1" hangingPunct="1">
              <a:buFontTx/>
              <a:buNone/>
            </a:pPr>
            <a:r>
              <a:rPr lang="en-US" smtClean="0"/>
              <a:t>4) Is the Outer Core a liquid or a solid? </a:t>
            </a:r>
          </a:p>
          <a:p>
            <a:pPr eaLnBrk="1" hangingPunct="1">
              <a:buFontTx/>
              <a:buNone/>
            </a:pPr>
            <a:r>
              <a:rPr lang="en-US" smtClean="0"/>
              <a:t>5) Is Continental or Oceanic Crust denser?</a:t>
            </a:r>
          </a:p>
          <a:p>
            <a:pPr eaLnBrk="1" hangingPunct="1">
              <a:buFontTx/>
              <a:buNone/>
            </a:pPr>
            <a:r>
              <a:rPr lang="en-US" smtClean="0"/>
              <a:t>6) What two parts of the earth make up the lithosphere?</a:t>
            </a:r>
          </a:p>
          <a:p>
            <a:pPr eaLnBrk="1" hangingPunct="1">
              <a:buFontTx/>
              <a:buNone/>
            </a:pPr>
            <a:r>
              <a:rPr lang="en-US" smtClean="0"/>
              <a:t>	</a:t>
            </a:r>
          </a:p>
          <a:p>
            <a:pPr eaLnBrk="1" hangingPunct="1"/>
            <a:endParaRPr lang="en-US" smtClean="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33794"/>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animEffect transition="in" filter="fade">
                                      <p:cBhvr>
                                        <p:cTn id="11" dur="1000">
                                          <p:stCondLst>
                                            <p:cond delay="0"/>
                                          </p:stCondLst>
                                        </p:cTn>
                                        <p:tgtEl>
                                          <p:spTgt spid="3379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3795">
                                            <p:txEl>
                                              <p:pRg st="1" end="1"/>
                                            </p:txEl>
                                          </p:spTgt>
                                        </p:tgtEl>
                                        <p:attrNameLst>
                                          <p:attrName>style.visibility</p:attrName>
                                        </p:attrNameLst>
                                      </p:cBhvr>
                                      <p:to>
                                        <p:strVal val="visible"/>
                                      </p:to>
                                    </p:set>
                                    <p:animEffect transition="in" filter="fade">
                                      <p:cBhvr>
                                        <p:cTn id="16" dur="1000">
                                          <p:stCondLst>
                                            <p:cond delay="0"/>
                                          </p:stCondLst>
                                        </p:cTn>
                                        <p:tgtEl>
                                          <p:spTgt spid="3379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3795">
                                            <p:txEl>
                                              <p:pRg st="2" end="2"/>
                                            </p:txEl>
                                          </p:spTgt>
                                        </p:tgtEl>
                                        <p:attrNameLst>
                                          <p:attrName>style.visibility</p:attrName>
                                        </p:attrNameLst>
                                      </p:cBhvr>
                                      <p:to>
                                        <p:strVal val="visible"/>
                                      </p:to>
                                    </p:set>
                                    <p:animEffect transition="in" filter="fade">
                                      <p:cBhvr>
                                        <p:cTn id="21" dur="1000">
                                          <p:stCondLst>
                                            <p:cond delay="0"/>
                                          </p:stCondLst>
                                        </p:cTn>
                                        <p:tgtEl>
                                          <p:spTgt spid="33795">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3795">
                                            <p:txEl>
                                              <p:pRg st="3" end="3"/>
                                            </p:txEl>
                                          </p:spTgt>
                                        </p:tgtEl>
                                        <p:attrNameLst>
                                          <p:attrName>style.visibility</p:attrName>
                                        </p:attrNameLst>
                                      </p:cBhvr>
                                      <p:to>
                                        <p:strVal val="visible"/>
                                      </p:to>
                                    </p:set>
                                    <p:animEffect transition="in" filter="fade">
                                      <p:cBhvr>
                                        <p:cTn id="26" dur="1000">
                                          <p:stCondLst>
                                            <p:cond delay="0"/>
                                          </p:stCondLst>
                                        </p:cTn>
                                        <p:tgtEl>
                                          <p:spTgt spid="3379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3795">
                                            <p:txEl>
                                              <p:pRg st="4" end="4"/>
                                            </p:txEl>
                                          </p:spTgt>
                                        </p:tgtEl>
                                        <p:attrNameLst>
                                          <p:attrName>style.visibility</p:attrName>
                                        </p:attrNameLst>
                                      </p:cBhvr>
                                      <p:to>
                                        <p:strVal val="visible"/>
                                      </p:to>
                                    </p:set>
                                    <p:animEffect transition="in" filter="fade">
                                      <p:cBhvr>
                                        <p:cTn id="31" dur="1000">
                                          <p:stCondLst>
                                            <p:cond delay="0"/>
                                          </p:stCondLst>
                                        </p:cTn>
                                        <p:tgtEl>
                                          <p:spTgt spid="33795">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3795">
                                            <p:txEl>
                                              <p:pRg st="5" end="5"/>
                                            </p:txEl>
                                          </p:spTgt>
                                        </p:tgtEl>
                                        <p:attrNameLst>
                                          <p:attrName>style.visibility</p:attrName>
                                        </p:attrNameLst>
                                      </p:cBhvr>
                                      <p:to>
                                        <p:strVal val="visible"/>
                                      </p:to>
                                    </p:set>
                                    <p:animEffect transition="in" filter="fade">
                                      <p:cBhvr>
                                        <p:cTn id="36" dur="1000">
                                          <p:stCondLst>
                                            <p:cond delay="0"/>
                                          </p:stCondLst>
                                        </p:cTn>
                                        <p:tgtEl>
                                          <p:spTgt spid="33795">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3795">
                                            <p:txEl>
                                              <p:pRg st="6" end="6"/>
                                            </p:txEl>
                                          </p:spTgt>
                                        </p:tgtEl>
                                        <p:attrNameLst>
                                          <p:attrName>style.visibility</p:attrName>
                                        </p:attrNameLst>
                                      </p:cBhvr>
                                      <p:to>
                                        <p:strVal val="visible"/>
                                      </p:to>
                                    </p:set>
                                    <p:animEffect transition="in" filter="fade">
                                      <p:cBhvr>
                                        <p:cTn id="41" dur="1000">
                                          <p:stCondLst>
                                            <p:cond delay="0"/>
                                          </p:stCondLst>
                                        </p:cTn>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3379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en-US" smtClean="0">
                <a:latin typeface="Comic Sans MS" pitchFamily="66" charset="0"/>
              </a:rPr>
              <a:t>Answers!</a:t>
            </a:r>
          </a:p>
        </p:txBody>
      </p:sp>
      <p:sp>
        <p:nvSpPr>
          <p:cNvPr id="34819" name="Rectangle 3"/>
          <p:cNvSpPr>
            <a:spLocks noGrp="1" noChangeArrowheads="1"/>
          </p:cNvSpPr>
          <p:nvPr>
            <p:ph type="body" idx="1"/>
          </p:nvPr>
        </p:nvSpPr>
        <p:spPr/>
        <p:txBody>
          <a:bodyPr/>
          <a:lstStyle/>
          <a:p>
            <a:pPr eaLnBrk="1" hangingPunct="1">
              <a:buFontTx/>
              <a:buNone/>
            </a:pPr>
            <a:r>
              <a:rPr lang="en-US" smtClean="0">
                <a:latin typeface="Comic Sans MS" pitchFamily="66" charset="0"/>
              </a:rPr>
              <a:t>1) Crust, Mantle, Outer Core, Inner Core</a:t>
            </a:r>
          </a:p>
          <a:p>
            <a:pPr eaLnBrk="1" hangingPunct="1">
              <a:buFontTx/>
              <a:buNone/>
            </a:pPr>
            <a:r>
              <a:rPr lang="en-US" smtClean="0">
                <a:latin typeface="Comic Sans MS" pitchFamily="66" charset="0"/>
              </a:rPr>
              <a:t>2) Thin</a:t>
            </a:r>
          </a:p>
          <a:p>
            <a:pPr eaLnBrk="1" hangingPunct="1">
              <a:buFontTx/>
              <a:buNone/>
            </a:pPr>
            <a:r>
              <a:rPr lang="en-US" smtClean="0">
                <a:latin typeface="Comic Sans MS" pitchFamily="66" charset="0"/>
              </a:rPr>
              <a:t>3) True</a:t>
            </a:r>
          </a:p>
          <a:p>
            <a:pPr eaLnBrk="1" hangingPunct="1">
              <a:buFontTx/>
              <a:buNone/>
            </a:pPr>
            <a:r>
              <a:rPr lang="en-US" smtClean="0">
                <a:latin typeface="Comic Sans MS" pitchFamily="66" charset="0"/>
              </a:rPr>
              <a:t>4) Liquid</a:t>
            </a:r>
          </a:p>
          <a:p>
            <a:pPr eaLnBrk="1" hangingPunct="1">
              <a:buFontTx/>
              <a:buNone/>
            </a:pPr>
            <a:r>
              <a:rPr lang="en-US" smtClean="0">
                <a:latin typeface="Comic Sans MS" pitchFamily="66" charset="0"/>
              </a:rPr>
              <a:t>5) Oceanic is denser</a:t>
            </a:r>
          </a:p>
          <a:p>
            <a:pPr eaLnBrk="1" hangingPunct="1">
              <a:buFontTx/>
              <a:buNone/>
            </a:pPr>
            <a:r>
              <a:rPr lang="en-US" smtClean="0">
                <a:latin typeface="Comic Sans MS" pitchFamily="66" charset="0"/>
              </a:rPr>
              <a:t>6) Crust and top part of the mantle.</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2000" fill="hold"/>
                                        <p:tgtEl>
                                          <p:spTgt spid="34818"/>
                                        </p:tgtEl>
                                        <p:attrNameLst>
                                          <p:attrName>ppt_w</p:attrName>
                                        </p:attrNameLst>
                                      </p:cBhvr>
                                      <p:tavLst>
                                        <p:tav tm="0">
                                          <p:val>
                                            <p:strVal val="#ppt_w"/>
                                          </p:val>
                                        </p:tav>
                                        <p:tav tm="100000">
                                          <p:val>
                                            <p:strVal val="#ppt_w"/>
                                          </p:val>
                                        </p:tav>
                                      </p:tavLst>
                                    </p:anim>
                                    <p:anim calcmode="lin" valueType="num">
                                      <p:cBhvr>
                                        <p:cTn id="8" dur="2000" fill="hold"/>
                                        <p:tgtEl>
                                          <p:spTgt spid="34818"/>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34818"/>
                                        </p:tgtEl>
                                        <p:attrNameLst>
                                          <p:attrName>ppt_x</p:attrName>
                                        </p:attrNameLst>
                                      </p:cBhvr>
                                      <p:tavLst>
                                        <p:tav tm="0">
                                          <p:val>
                                            <p:strVal val="#ppt_x-.4"/>
                                          </p:val>
                                        </p:tav>
                                        <p:tav tm="100000">
                                          <p:val>
                                            <p:strVal val="#ppt_x"/>
                                          </p:val>
                                        </p:tav>
                                      </p:tavLst>
                                    </p:anim>
                                    <p:anim calcmode="lin" valueType="num">
                                      <p:cBhvr>
                                        <p:cTn id="10" dur="2000" fill="hold"/>
                                        <p:tgtEl>
                                          <p:spTgt spid="34818"/>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0" presetClass="entr" presetSubtype="0" fill="hold" grpId="0" nodeType="clickEffect">
                                  <p:stCondLst>
                                    <p:cond delay="0"/>
                                  </p:stCondLst>
                                  <p:iterate type="lt">
                                    <p:tmPct val="10000"/>
                                  </p:iterate>
                                  <p:childTnLst>
                                    <p:set>
                                      <p:cBhvr>
                                        <p:cTn id="14" dur="1" fill="hold">
                                          <p:stCondLst>
                                            <p:cond delay="0"/>
                                          </p:stCondLst>
                                        </p:cTn>
                                        <p:tgtEl>
                                          <p:spTgt spid="34819">
                                            <p:txEl>
                                              <p:pRg st="0" end="0"/>
                                            </p:txEl>
                                          </p:spTgt>
                                        </p:tgtEl>
                                        <p:attrNameLst>
                                          <p:attrName>style.visibility</p:attrName>
                                        </p:attrNameLst>
                                      </p:cBhvr>
                                      <p:to>
                                        <p:strVal val="visible"/>
                                      </p:to>
                                    </p:set>
                                    <p:animEffect transition="in" filter="fade">
                                      <p:cBhvr>
                                        <p:cTn id="15" dur="500">
                                          <p:stCondLst>
                                            <p:cond delay="0"/>
                                          </p:stCondLst>
                                        </p:cTn>
                                        <p:tgtEl>
                                          <p:spTgt spid="34819">
                                            <p:txEl>
                                              <p:pRg st="0" end="0"/>
                                            </p:txEl>
                                          </p:spTgt>
                                        </p:tgtEl>
                                      </p:cBhvr>
                                    </p:animEffect>
                                    <p:anim calcmode="lin" valueType="num">
                                      <p:cBhvr>
                                        <p:cTn id="16" dur="500" fill="hold">
                                          <p:stCondLst>
                                            <p:cond delay="0"/>
                                          </p:stCondLst>
                                        </p:cTn>
                                        <p:tgtEl>
                                          <p:spTgt spid="34819">
                                            <p:txEl>
                                              <p:pRg st="0" end="0"/>
                                            </p:txEl>
                                          </p:spTgt>
                                        </p:tgtEl>
                                        <p:attrNameLst>
                                          <p:attrName>ppt_x</p:attrName>
                                        </p:attrNameLst>
                                      </p:cBhvr>
                                      <p:tavLst>
                                        <p:tav tm="0">
                                          <p:val>
                                            <p:strVal val="#ppt_x-.1"/>
                                          </p:val>
                                        </p:tav>
                                        <p:tav tm="100000">
                                          <p:val>
                                            <p:strVal val="#ppt_x"/>
                                          </p:val>
                                        </p:tav>
                                      </p:tavLst>
                                    </p:anim>
                                    <p:anim calcmode="lin" valueType="num">
                                      <p:cBhvr>
                                        <p:cTn id="17" dur="500" fill="hold">
                                          <p:stCondLst>
                                            <p:cond delay="0"/>
                                          </p:stCondLst>
                                        </p:cTn>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0" presetClass="entr" presetSubtype="0" fill="hold" grpId="0" nodeType="clickEffect">
                                  <p:stCondLst>
                                    <p:cond delay="0"/>
                                  </p:stCondLst>
                                  <p:iterate type="lt">
                                    <p:tmPct val="10000"/>
                                  </p:iterate>
                                  <p:childTnLst>
                                    <p:set>
                                      <p:cBhvr>
                                        <p:cTn id="21" dur="1" fill="hold">
                                          <p:stCondLst>
                                            <p:cond delay="0"/>
                                          </p:stCondLst>
                                        </p:cTn>
                                        <p:tgtEl>
                                          <p:spTgt spid="34819">
                                            <p:txEl>
                                              <p:pRg st="1" end="1"/>
                                            </p:txEl>
                                          </p:spTgt>
                                        </p:tgtEl>
                                        <p:attrNameLst>
                                          <p:attrName>style.visibility</p:attrName>
                                        </p:attrNameLst>
                                      </p:cBhvr>
                                      <p:to>
                                        <p:strVal val="visible"/>
                                      </p:to>
                                    </p:set>
                                    <p:animEffect transition="in" filter="fade">
                                      <p:cBhvr>
                                        <p:cTn id="22" dur="500">
                                          <p:stCondLst>
                                            <p:cond delay="0"/>
                                          </p:stCondLst>
                                        </p:cTn>
                                        <p:tgtEl>
                                          <p:spTgt spid="34819">
                                            <p:txEl>
                                              <p:pRg st="1" end="1"/>
                                            </p:txEl>
                                          </p:spTgt>
                                        </p:tgtEl>
                                      </p:cBhvr>
                                    </p:animEffect>
                                    <p:anim calcmode="lin" valueType="num">
                                      <p:cBhvr>
                                        <p:cTn id="23" dur="500" fill="hold">
                                          <p:stCondLst>
                                            <p:cond delay="0"/>
                                          </p:stCondLst>
                                        </p:cTn>
                                        <p:tgtEl>
                                          <p:spTgt spid="34819">
                                            <p:txEl>
                                              <p:pRg st="1" end="1"/>
                                            </p:txEl>
                                          </p:spTgt>
                                        </p:tgtEl>
                                        <p:attrNameLst>
                                          <p:attrName>ppt_x</p:attrName>
                                        </p:attrNameLst>
                                      </p:cBhvr>
                                      <p:tavLst>
                                        <p:tav tm="0">
                                          <p:val>
                                            <p:strVal val="#ppt_x-.1"/>
                                          </p:val>
                                        </p:tav>
                                        <p:tav tm="100000">
                                          <p:val>
                                            <p:strVal val="#ppt_x"/>
                                          </p:val>
                                        </p:tav>
                                      </p:tavLst>
                                    </p:anim>
                                    <p:anim calcmode="lin" valueType="num">
                                      <p:cBhvr>
                                        <p:cTn id="24" dur="500" fill="hold">
                                          <p:stCondLst>
                                            <p:cond delay="0"/>
                                          </p:stCondLst>
                                        </p:cTn>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0" presetClass="entr" presetSubtype="0" fill="hold" grpId="0" nodeType="clickEffect">
                                  <p:stCondLst>
                                    <p:cond delay="0"/>
                                  </p:stCondLst>
                                  <p:iterate type="lt">
                                    <p:tmPct val="10000"/>
                                  </p:iterate>
                                  <p:childTnLst>
                                    <p:set>
                                      <p:cBhvr>
                                        <p:cTn id="28" dur="1" fill="hold">
                                          <p:stCondLst>
                                            <p:cond delay="0"/>
                                          </p:stCondLst>
                                        </p:cTn>
                                        <p:tgtEl>
                                          <p:spTgt spid="34819">
                                            <p:txEl>
                                              <p:pRg st="2" end="2"/>
                                            </p:txEl>
                                          </p:spTgt>
                                        </p:tgtEl>
                                        <p:attrNameLst>
                                          <p:attrName>style.visibility</p:attrName>
                                        </p:attrNameLst>
                                      </p:cBhvr>
                                      <p:to>
                                        <p:strVal val="visible"/>
                                      </p:to>
                                    </p:set>
                                    <p:animEffect transition="in" filter="fade">
                                      <p:cBhvr>
                                        <p:cTn id="29" dur="500">
                                          <p:stCondLst>
                                            <p:cond delay="0"/>
                                          </p:stCondLst>
                                        </p:cTn>
                                        <p:tgtEl>
                                          <p:spTgt spid="34819">
                                            <p:txEl>
                                              <p:pRg st="2" end="2"/>
                                            </p:txEl>
                                          </p:spTgt>
                                        </p:tgtEl>
                                      </p:cBhvr>
                                    </p:animEffect>
                                    <p:anim calcmode="lin" valueType="num">
                                      <p:cBhvr>
                                        <p:cTn id="30" dur="500" fill="hold">
                                          <p:stCondLst>
                                            <p:cond delay="0"/>
                                          </p:stCondLst>
                                        </p:cTn>
                                        <p:tgtEl>
                                          <p:spTgt spid="34819">
                                            <p:txEl>
                                              <p:pRg st="2" end="2"/>
                                            </p:txEl>
                                          </p:spTgt>
                                        </p:tgtEl>
                                        <p:attrNameLst>
                                          <p:attrName>ppt_x</p:attrName>
                                        </p:attrNameLst>
                                      </p:cBhvr>
                                      <p:tavLst>
                                        <p:tav tm="0">
                                          <p:val>
                                            <p:strVal val="#ppt_x-.1"/>
                                          </p:val>
                                        </p:tav>
                                        <p:tav tm="100000">
                                          <p:val>
                                            <p:strVal val="#ppt_x"/>
                                          </p:val>
                                        </p:tav>
                                      </p:tavLst>
                                    </p:anim>
                                    <p:anim calcmode="lin" valueType="num">
                                      <p:cBhvr>
                                        <p:cTn id="31" dur="500" fill="hold">
                                          <p:stCondLst>
                                            <p:cond delay="0"/>
                                          </p:stCondLst>
                                        </p:cTn>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34819">
                                            <p:txEl>
                                              <p:pRg st="3" end="3"/>
                                            </p:txEl>
                                          </p:spTgt>
                                        </p:tgtEl>
                                        <p:attrNameLst>
                                          <p:attrName>style.visibility</p:attrName>
                                        </p:attrNameLst>
                                      </p:cBhvr>
                                      <p:to>
                                        <p:strVal val="visible"/>
                                      </p:to>
                                    </p:set>
                                    <p:animEffect transition="in" filter="fade">
                                      <p:cBhvr>
                                        <p:cTn id="36" dur="500">
                                          <p:stCondLst>
                                            <p:cond delay="0"/>
                                          </p:stCondLst>
                                        </p:cTn>
                                        <p:tgtEl>
                                          <p:spTgt spid="34819">
                                            <p:txEl>
                                              <p:pRg st="3" end="3"/>
                                            </p:txEl>
                                          </p:spTgt>
                                        </p:tgtEl>
                                      </p:cBhvr>
                                    </p:animEffect>
                                    <p:anim calcmode="lin" valueType="num">
                                      <p:cBhvr>
                                        <p:cTn id="37" dur="500" fill="hold">
                                          <p:stCondLst>
                                            <p:cond delay="0"/>
                                          </p:stCondLst>
                                        </p:cTn>
                                        <p:tgtEl>
                                          <p:spTgt spid="34819">
                                            <p:txEl>
                                              <p:pRg st="3" end="3"/>
                                            </p:txEl>
                                          </p:spTgt>
                                        </p:tgtEl>
                                        <p:attrNameLst>
                                          <p:attrName>ppt_x</p:attrName>
                                        </p:attrNameLst>
                                      </p:cBhvr>
                                      <p:tavLst>
                                        <p:tav tm="0">
                                          <p:val>
                                            <p:strVal val="#ppt_x-.1"/>
                                          </p:val>
                                        </p:tav>
                                        <p:tav tm="100000">
                                          <p:val>
                                            <p:strVal val="#ppt_x"/>
                                          </p:val>
                                        </p:tav>
                                      </p:tavLst>
                                    </p:anim>
                                    <p:anim calcmode="lin" valueType="num">
                                      <p:cBhvr>
                                        <p:cTn id="38" dur="500" fill="hold">
                                          <p:stCondLst>
                                            <p:cond delay="0"/>
                                          </p:stCondLst>
                                        </p:cTn>
                                        <p:tgtEl>
                                          <p:spTgt spid="348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0" presetClass="entr" presetSubtype="0" fill="hold" grpId="0" nodeType="clickEffect">
                                  <p:stCondLst>
                                    <p:cond delay="0"/>
                                  </p:stCondLst>
                                  <p:iterate type="lt">
                                    <p:tmPct val="10000"/>
                                  </p:iterate>
                                  <p:childTnLst>
                                    <p:set>
                                      <p:cBhvr>
                                        <p:cTn id="42" dur="1" fill="hold">
                                          <p:stCondLst>
                                            <p:cond delay="0"/>
                                          </p:stCondLst>
                                        </p:cTn>
                                        <p:tgtEl>
                                          <p:spTgt spid="34819">
                                            <p:txEl>
                                              <p:pRg st="4" end="4"/>
                                            </p:txEl>
                                          </p:spTgt>
                                        </p:tgtEl>
                                        <p:attrNameLst>
                                          <p:attrName>style.visibility</p:attrName>
                                        </p:attrNameLst>
                                      </p:cBhvr>
                                      <p:to>
                                        <p:strVal val="visible"/>
                                      </p:to>
                                    </p:set>
                                    <p:animEffect transition="in" filter="fade">
                                      <p:cBhvr>
                                        <p:cTn id="43" dur="500">
                                          <p:stCondLst>
                                            <p:cond delay="0"/>
                                          </p:stCondLst>
                                        </p:cTn>
                                        <p:tgtEl>
                                          <p:spTgt spid="34819">
                                            <p:txEl>
                                              <p:pRg st="4" end="4"/>
                                            </p:txEl>
                                          </p:spTgt>
                                        </p:tgtEl>
                                      </p:cBhvr>
                                    </p:animEffect>
                                    <p:anim calcmode="lin" valueType="num">
                                      <p:cBhvr>
                                        <p:cTn id="44" dur="500" fill="hold">
                                          <p:stCondLst>
                                            <p:cond delay="0"/>
                                          </p:stCondLst>
                                        </p:cTn>
                                        <p:tgtEl>
                                          <p:spTgt spid="34819">
                                            <p:txEl>
                                              <p:pRg st="4" end="4"/>
                                            </p:txEl>
                                          </p:spTgt>
                                        </p:tgtEl>
                                        <p:attrNameLst>
                                          <p:attrName>ppt_x</p:attrName>
                                        </p:attrNameLst>
                                      </p:cBhvr>
                                      <p:tavLst>
                                        <p:tav tm="0">
                                          <p:val>
                                            <p:strVal val="#ppt_x-.1"/>
                                          </p:val>
                                        </p:tav>
                                        <p:tav tm="100000">
                                          <p:val>
                                            <p:strVal val="#ppt_x"/>
                                          </p:val>
                                        </p:tav>
                                      </p:tavLst>
                                    </p:anim>
                                    <p:anim calcmode="lin" valueType="num">
                                      <p:cBhvr>
                                        <p:cTn id="45" dur="500" fill="hold">
                                          <p:stCondLst>
                                            <p:cond delay="0"/>
                                          </p:stCondLst>
                                        </p:cTn>
                                        <p:tgtEl>
                                          <p:spTgt spid="348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40" presetClass="entr" presetSubtype="0" fill="hold" grpId="0" nodeType="clickEffect">
                                  <p:stCondLst>
                                    <p:cond delay="0"/>
                                  </p:stCondLst>
                                  <p:iterate type="lt">
                                    <p:tmPct val="10000"/>
                                  </p:iterate>
                                  <p:childTnLst>
                                    <p:set>
                                      <p:cBhvr>
                                        <p:cTn id="49" dur="1" fill="hold">
                                          <p:stCondLst>
                                            <p:cond delay="0"/>
                                          </p:stCondLst>
                                        </p:cTn>
                                        <p:tgtEl>
                                          <p:spTgt spid="34819">
                                            <p:txEl>
                                              <p:pRg st="5" end="5"/>
                                            </p:txEl>
                                          </p:spTgt>
                                        </p:tgtEl>
                                        <p:attrNameLst>
                                          <p:attrName>style.visibility</p:attrName>
                                        </p:attrNameLst>
                                      </p:cBhvr>
                                      <p:to>
                                        <p:strVal val="visible"/>
                                      </p:to>
                                    </p:set>
                                    <p:animEffect transition="in" filter="fade">
                                      <p:cBhvr>
                                        <p:cTn id="50" dur="500">
                                          <p:stCondLst>
                                            <p:cond delay="0"/>
                                          </p:stCondLst>
                                        </p:cTn>
                                        <p:tgtEl>
                                          <p:spTgt spid="34819">
                                            <p:txEl>
                                              <p:pRg st="5" end="5"/>
                                            </p:txEl>
                                          </p:spTgt>
                                        </p:tgtEl>
                                      </p:cBhvr>
                                    </p:animEffect>
                                    <p:anim calcmode="lin" valueType="num">
                                      <p:cBhvr>
                                        <p:cTn id="51" dur="500" fill="hold">
                                          <p:stCondLst>
                                            <p:cond delay="0"/>
                                          </p:stCondLst>
                                        </p:cTn>
                                        <p:tgtEl>
                                          <p:spTgt spid="34819">
                                            <p:txEl>
                                              <p:pRg st="5" end="5"/>
                                            </p:txEl>
                                          </p:spTgt>
                                        </p:tgtEl>
                                        <p:attrNameLst>
                                          <p:attrName>ppt_x</p:attrName>
                                        </p:attrNameLst>
                                      </p:cBhvr>
                                      <p:tavLst>
                                        <p:tav tm="0">
                                          <p:val>
                                            <p:strVal val="#ppt_x-.1"/>
                                          </p:val>
                                        </p:tav>
                                        <p:tav tm="100000">
                                          <p:val>
                                            <p:strVal val="#ppt_x"/>
                                          </p:val>
                                        </p:tav>
                                      </p:tavLst>
                                    </p:anim>
                                    <p:anim calcmode="lin" valueType="num">
                                      <p:cBhvr>
                                        <p:cTn id="52" dur="500" fill="hold">
                                          <p:stCondLst>
                                            <p:cond delay="0"/>
                                          </p:stCondLst>
                                        </p:cTn>
                                        <p:tgtEl>
                                          <p:spTgt spid="348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P spid="34819"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4800" smtClean="0">
                <a:latin typeface="Comic Sans MS" pitchFamily="66" charset="0"/>
              </a:rPr>
              <a:t>Earth Layers</a:t>
            </a:r>
            <a:r>
              <a:rPr lang="en-US" sz="4000" smtClean="0"/>
              <a:t> </a:t>
            </a:r>
            <a:br>
              <a:rPr lang="en-US" sz="4000" smtClean="0"/>
            </a:br>
            <a:endParaRPr lang="en-US" sz="4000" smtClean="0"/>
          </a:p>
        </p:txBody>
      </p:sp>
      <p:sp>
        <p:nvSpPr>
          <p:cNvPr id="7171" name="Rectangle 3"/>
          <p:cNvSpPr>
            <a:spLocks noGrp="1" noChangeArrowheads="1"/>
          </p:cNvSpPr>
          <p:nvPr>
            <p:ph type="body" sz="half" idx="1"/>
          </p:nvPr>
        </p:nvSpPr>
        <p:spPr>
          <a:xfrm>
            <a:off x="381000" y="1524000"/>
            <a:ext cx="6705600" cy="4495800"/>
          </a:xfrm>
        </p:spPr>
        <p:txBody>
          <a:bodyPr/>
          <a:lstStyle/>
          <a:p>
            <a:pPr eaLnBrk="1" hangingPunct="1"/>
            <a:r>
              <a:rPr lang="en-US" sz="2800" b="1" smtClean="0">
                <a:solidFill>
                  <a:srgbClr val="00B050"/>
                </a:solidFill>
                <a:latin typeface="Comic Sans MS" pitchFamily="66" charset="0"/>
              </a:rPr>
              <a:t>The Earth is divided into four main layers.</a:t>
            </a:r>
          </a:p>
          <a:p>
            <a:pPr lvl="1" eaLnBrk="1" hangingPunct="1">
              <a:buFontTx/>
              <a:buNone/>
            </a:pPr>
            <a:endParaRPr lang="en-US" b="1" smtClean="0">
              <a:solidFill>
                <a:srgbClr val="00B050"/>
              </a:solidFill>
              <a:latin typeface="Comic Sans MS" pitchFamily="66" charset="0"/>
            </a:endParaRPr>
          </a:p>
          <a:p>
            <a:pPr lvl="1" eaLnBrk="1" hangingPunct="1">
              <a:buFontTx/>
              <a:buNone/>
            </a:pPr>
            <a:r>
              <a:rPr lang="en-US" b="1" smtClean="0">
                <a:solidFill>
                  <a:srgbClr val="00B050"/>
                </a:solidFill>
                <a:latin typeface="Comic Sans MS" pitchFamily="66" charset="0"/>
              </a:rPr>
              <a:t>*Inner Core</a:t>
            </a:r>
          </a:p>
          <a:p>
            <a:pPr lvl="1" eaLnBrk="1" hangingPunct="1">
              <a:buFontTx/>
              <a:buNone/>
            </a:pPr>
            <a:r>
              <a:rPr lang="en-US" b="1" smtClean="0">
                <a:solidFill>
                  <a:srgbClr val="00B050"/>
                </a:solidFill>
                <a:latin typeface="Comic Sans MS" pitchFamily="66" charset="0"/>
              </a:rPr>
              <a:t>*Outer Core</a:t>
            </a:r>
          </a:p>
          <a:p>
            <a:pPr lvl="1" eaLnBrk="1" hangingPunct="1">
              <a:buFontTx/>
              <a:buNone/>
            </a:pPr>
            <a:r>
              <a:rPr lang="en-US" b="1" smtClean="0">
                <a:solidFill>
                  <a:srgbClr val="00B050"/>
                </a:solidFill>
                <a:latin typeface="Comic Sans MS" pitchFamily="66" charset="0"/>
              </a:rPr>
              <a:t>*Mantle </a:t>
            </a:r>
          </a:p>
          <a:p>
            <a:pPr lvl="1" eaLnBrk="1" hangingPunct="1">
              <a:buFontTx/>
              <a:buNone/>
            </a:pPr>
            <a:r>
              <a:rPr lang="en-US" b="1" smtClean="0">
                <a:solidFill>
                  <a:srgbClr val="00B050"/>
                </a:solidFill>
                <a:latin typeface="Comic Sans MS" pitchFamily="66" charset="0"/>
              </a:rPr>
              <a:t>*Crust</a:t>
            </a:r>
          </a:p>
          <a:p>
            <a:pPr lvl="1" eaLnBrk="1" hangingPunct="1">
              <a:buFontTx/>
              <a:buNone/>
            </a:pPr>
            <a:endParaRPr lang="en-US" b="1" smtClean="0">
              <a:solidFill>
                <a:srgbClr val="FF0000"/>
              </a:solidFill>
              <a:latin typeface="Comic Sans MS" pitchFamily="66" charset="0"/>
            </a:endParaRPr>
          </a:p>
        </p:txBody>
      </p:sp>
      <p:pic>
        <p:nvPicPr>
          <p:cNvPr id="5124" name="Picture 4" descr="TR00033_[1]"/>
          <p:cNvPicPr>
            <a:picLocks noChangeAspect="1" noChangeArrowheads="1"/>
          </p:cNvPicPr>
          <p:nvPr>
            <p:ph sz="half" idx="2"/>
          </p:nvPr>
        </p:nvPicPr>
        <p:blipFill>
          <a:blip r:embed="rId2" cstate="print"/>
          <a:srcRect/>
          <a:stretch>
            <a:fillRect/>
          </a:stretch>
        </p:blipFill>
        <p:spPr>
          <a:xfrm>
            <a:off x="6934200" y="152400"/>
            <a:ext cx="1981200" cy="1593850"/>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dissolve">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0" end="0"/>
                                            </p:txEl>
                                          </p:spTgt>
                                        </p:tgtEl>
                                        <p:attrNameLst>
                                          <p:attrName>style.visibility</p:attrName>
                                        </p:attrNameLst>
                                      </p:cBhvr>
                                      <p:to>
                                        <p:strVal val="visible"/>
                                      </p:to>
                                    </p:set>
                                    <p:animEffect transition="in" filter="dissolve">
                                      <p:cBhvr>
                                        <p:cTn id="12" dur="500"/>
                                        <p:tgtEl>
                                          <p:spTgt spid="7171">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7171">
                                            <p:txEl>
                                              <p:pRg st="2" end="2"/>
                                            </p:txEl>
                                          </p:spTgt>
                                        </p:tgtEl>
                                        <p:attrNameLst>
                                          <p:attrName>style.visibility</p:attrName>
                                        </p:attrNameLst>
                                      </p:cBhvr>
                                      <p:to>
                                        <p:strVal val="visible"/>
                                      </p:to>
                                    </p:set>
                                    <p:animEffect transition="in" filter="dissolve">
                                      <p:cBhvr>
                                        <p:cTn id="15" dur="500"/>
                                        <p:tgtEl>
                                          <p:spTgt spid="7171">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171">
                                            <p:txEl>
                                              <p:pRg st="3" end="3"/>
                                            </p:txEl>
                                          </p:spTgt>
                                        </p:tgtEl>
                                        <p:attrNameLst>
                                          <p:attrName>style.visibility</p:attrName>
                                        </p:attrNameLst>
                                      </p:cBhvr>
                                      <p:to>
                                        <p:strVal val="visible"/>
                                      </p:to>
                                    </p:set>
                                    <p:animEffect transition="in" filter="dissolve">
                                      <p:cBhvr>
                                        <p:cTn id="18" dur="500"/>
                                        <p:tgtEl>
                                          <p:spTgt spid="7171">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dissolve">
                                      <p:cBhvr>
                                        <p:cTn id="21" dur="500"/>
                                        <p:tgtEl>
                                          <p:spTgt spid="7171">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7171">
                                            <p:txEl>
                                              <p:pRg st="5" end="5"/>
                                            </p:txEl>
                                          </p:spTgt>
                                        </p:tgtEl>
                                        <p:attrNameLst>
                                          <p:attrName>style.visibility</p:attrName>
                                        </p:attrNameLst>
                                      </p:cBhvr>
                                      <p:to>
                                        <p:strVal val="visible"/>
                                      </p:to>
                                    </p:set>
                                    <p:animEffect transition="in" filter="dissolve">
                                      <p:cBhvr>
                                        <p:cTn id="24" dur="500"/>
                                        <p:tgtEl>
                                          <p:spTgt spid="71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0"/>
            <a:ext cx="8229600" cy="1143000"/>
          </a:xfrm>
        </p:spPr>
        <p:txBody>
          <a:bodyPr/>
          <a:lstStyle/>
          <a:p>
            <a:pPr eaLnBrk="1" hangingPunct="1">
              <a:defRPr/>
            </a:pPr>
            <a:r>
              <a:rPr lang="en-US" u="sng" dirty="0" smtClean="0">
                <a:solidFill>
                  <a:srgbClr val="FFFF00"/>
                </a:solidFill>
                <a:latin typeface="Comic Sans MS" pitchFamily="66" charset="0"/>
              </a:rPr>
              <a:t>The Crust</a:t>
            </a:r>
          </a:p>
        </p:txBody>
      </p:sp>
      <p:sp>
        <p:nvSpPr>
          <p:cNvPr id="6147" name="Rectangle 3"/>
          <p:cNvSpPr>
            <a:spLocks noGrp="1" noChangeArrowheads="1"/>
          </p:cNvSpPr>
          <p:nvPr>
            <p:ph type="body" sz="half" idx="1"/>
          </p:nvPr>
        </p:nvSpPr>
        <p:spPr>
          <a:xfrm>
            <a:off x="457200" y="1219200"/>
            <a:ext cx="4038600" cy="4495800"/>
          </a:xfrm>
        </p:spPr>
        <p:txBody>
          <a:bodyPr/>
          <a:lstStyle/>
          <a:p>
            <a:pPr eaLnBrk="1" hangingPunct="1">
              <a:buFontTx/>
              <a:buNone/>
            </a:pPr>
            <a:r>
              <a:rPr lang="en-US" sz="2400" smtClean="0">
                <a:solidFill>
                  <a:srgbClr val="FFFF00"/>
                </a:solidFill>
                <a:latin typeface="Comic Sans MS" pitchFamily="66" charset="0"/>
              </a:rPr>
              <a:t>*</a:t>
            </a:r>
            <a:r>
              <a:rPr lang="en-US" sz="2400" smtClean="0">
                <a:solidFill>
                  <a:srgbClr val="FF0000"/>
                </a:solidFill>
                <a:latin typeface="Comic Sans MS" pitchFamily="66" charset="0"/>
              </a:rPr>
              <a:t> </a:t>
            </a:r>
            <a:r>
              <a:rPr lang="en-US" sz="2400" smtClean="0">
                <a:solidFill>
                  <a:srgbClr val="FFFF00"/>
                </a:solidFill>
                <a:latin typeface="Comic Sans MS" pitchFamily="66" charset="0"/>
              </a:rPr>
              <a:t>The Earth’s crust is like the skin of an apple. </a:t>
            </a:r>
          </a:p>
          <a:p>
            <a:pPr eaLnBrk="1" hangingPunct="1"/>
            <a:endParaRPr lang="en-US" sz="2400" smtClean="0">
              <a:solidFill>
                <a:srgbClr val="FFFF00"/>
              </a:solidFill>
              <a:latin typeface="Comic Sans MS" pitchFamily="66" charset="0"/>
            </a:endParaRPr>
          </a:p>
          <a:p>
            <a:pPr eaLnBrk="1" hangingPunct="1">
              <a:buFontTx/>
              <a:buNone/>
            </a:pPr>
            <a:r>
              <a:rPr lang="en-US" sz="2400" smtClean="0">
                <a:solidFill>
                  <a:srgbClr val="FFFF00"/>
                </a:solidFill>
                <a:latin typeface="Comic Sans MS" pitchFamily="66" charset="0"/>
              </a:rPr>
              <a:t>*The crust makes up 1% of the Earth. </a:t>
            </a:r>
          </a:p>
          <a:p>
            <a:pPr eaLnBrk="1" hangingPunct="1">
              <a:buFontTx/>
              <a:buNone/>
            </a:pPr>
            <a:endParaRPr lang="en-US" sz="2400" smtClean="0">
              <a:solidFill>
                <a:srgbClr val="FFFF00"/>
              </a:solidFill>
              <a:latin typeface="Comic Sans MS" pitchFamily="66" charset="0"/>
            </a:endParaRPr>
          </a:p>
          <a:p>
            <a:pPr eaLnBrk="1" hangingPunct="1">
              <a:buFontTx/>
              <a:buNone/>
            </a:pPr>
            <a:r>
              <a:rPr lang="en-US" sz="2400" smtClean="0">
                <a:solidFill>
                  <a:srgbClr val="FFFF00"/>
                </a:solidFill>
                <a:latin typeface="Comic Sans MS" pitchFamily="66" charset="0"/>
              </a:rPr>
              <a:t>*Solid, rocky, </a:t>
            </a:r>
          </a:p>
          <a:p>
            <a:pPr eaLnBrk="1" hangingPunct="1"/>
            <a:r>
              <a:rPr lang="en-US" sz="2400" smtClean="0">
                <a:solidFill>
                  <a:srgbClr val="FFFF00"/>
                </a:solidFill>
                <a:latin typeface="Comic Sans MS" pitchFamily="66" charset="0"/>
              </a:rPr>
              <a:t>Contains both oceanic crust and continental.</a:t>
            </a:r>
          </a:p>
          <a:p>
            <a:pPr eaLnBrk="1" hangingPunct="1">
              <a:buFontTx/>
              <a:buNone/>
            </a:pPr>
            <a:endParaRPr lang="en-US" sz="2400" smtClean="0">
              <a:solidFill>
                <a:srgbClr val="FFFF00"/>
              </a:solidFill>
              <a:latin typeface="Comic Sans MS" pitchFamily="66" charset="0"/>
            </a:endParaRPr>
          </a:p>
          <a:p>
            <a:pPr eaLnBrk="1" hangingPunct="1">
              <a:buFontTx/>
              <a:buNone/>
            </a:pPr>
            <a:r>
              <a:rPr lang="en-US" sz="2400" smtClean="0">
                <a:solidFill>
                  <a:srgbClr val="FFFF00"/>
                </a:solidFill>
                <a:latin typeface="Comic Sans MS" pitchFamily="66" charset="0"/>
              </a:rPr>
              <a:t> Top part of the lithospheric plates.</a:t>
            </a:r>
          </a:p>
        </p:txBody>
      </p:sp>
      <p:pic>
        <p:nvPicPr>
          <p:cNvPr id="6148" name="Picture 4" descr="Picture4"/>
          <p:cNvPicPr>
            <a:picLocks noChangeAspect="1" noChangeArrowheads="1"/>
          </p:cNvPicPr>
          <p:nvPr>
            <p:ph sz="half" idx="2"/>
          </p:nvPr>
        </p:nvPicPr>
        <p:blipFill>
          <a:blip r:embed="rId2" cstate="print"/>
          <a:srcRect/>
          <a:stretch>
            <a:fillRect/>
          </a:stretch>
        </p:blipFill>
        <p:spPr>
          <a:xfrm>
            <a:off x="4648200" y="1447800"/>
            <a:ext cx="4114800" cy="4024313"/>
          </a:xfr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u="sng" dirty="0" smtClean="0">
                <a:solidFill>
                  <a:srgbClr val="FF0000"/>
                </a:solidFill>
                <a:latin typeface="Comic Sans MS" pitchFamily="66" charset="0"/>
              </a:rPr>
              <a:t>The Mantle</a:t>
            </a:r>
          </a:p>
        </p:txBody>
      </p:sp>
      <p:sp>
        <p:nvSpPr>
          <p:cNvPr id="7171" name="Rectangle 3"/>
          <p:cNvSpPr>
            <a:spLocks noGrp="1" noChangeArrowheads="1"/>
          </p:cNvSpPr>
          <p:nvPr>
            <p:ph type="body" sz="half" idx="1"/>
          </p:nvPr>
        </p:nvSpPr>
        <p:spPr>
          <a:xfrm>
            <a:off x="457200" y="1295400"/>
            <a:ext cx="4038600" cy="4495800"/>
          </a:xfrm>
        </p:spPr>
        <p:txBody>
          <a:bodyPr/>
          <a:lstStyle/>
          <a:p>
            <a:pPr eaLnBrk="1" hangingPunct="1">
              <a:lnSpc>
                <a:spcPct val="90000"/>
              </a:lnSpc>
            </a:pPr>
            <a:r>
              <a:rPr lang="en-US" sz="2400" b="1" smtClean="0">
                <a:solidFill>
                  <a:srgbClr val="FF0000"/>
                </a:solidFill>
                <a:latin typeface="Comic Sans MS" pitchFamily="66" charset="0"/>
              </a:rPr>
              <a:t>layer below the crust. </a:t>
            </a:r>
          </a:p>
          <a:p>
            <a:pPr eaLnBrk="1" hangingPunct="1">
              <a:lnSpc>
                <a:spcPct val="90000"/>
              </a:lnSpc>
            </a:pPr>
            <a:r>
              <a:rPr lang="en-US" sz="2400" b="1" smtClean="0">
                <a:solidFill>
                  <a:srgbClr val="FF0000"/>
                </a:solidFill>
                <a:latin typeface="Comic Sans MS" pitchFamily="66" charset="0"/>
              </a:rPr>
              <a:t>largest layer.</a:t>
            </a:r>
          </a:p>
          <a:p>
            <a:pPr eaLnBrk="1" hangingPunct="1">
              <a:lnSpc>
                <a:spcPct val="90000"/>
              </a:lnSpc>
            </a:pPr>
            <a:endParaRPr lang="en-US" sz="2400" b="1" smtClean="0">
              <a:solidFill>
                <a:srgbClr val="FF0000"/>
              </a:solidFill>
              <a:latin typeface="Comic Sans MS" pitchFamily="66" charset="0"/>
            </a:endParaRPr>
          </a:p>
          <a:p>
            <a:pPr eaLnBrk="1" hangingPunct="1">
              <a:lnSpc>
                <a:spcPct val="90000"/>
              </a:lnSpc>
            </a:pPr>
            <a:r>
              <a:rPr lang="en-US" sz="2400" b="1" smtClean="0">
                <a:solidFill>
                  <a:srgbClr val="FF0000"/>
                </a:solidFill>
                <a:latin typeface="Comic Sans MS" pitchFamily="66" charset="0"/>
              </a:rPr>
              <a:t>divided into two regions: the upper and lower sections</a:t>
            </a:r>
            <a:endParaRPr lang="en-US" sz="2400" smtClean="0"/>
          </a:p>
          <a:p>
            <a:pPr eaLnBrk="1" hangingPunct="1">
              <a:lnSpc>
                <a:spcPct val="90000"/>
              </a:lnSpc>
            </a:pPr>
            <a:endParaRPr lang="en-US" sz="2800" b="1" smtClean="0">
              <a:solidFill>
                <a:srgbClr val="FF0000"/>
              </a:solidFill>
              <a:latin typeface="Comic Sans MS" pitchFamily="66" charset="0"/>
            </a:endParaRPr>
          </a:p>
        </p:txBody>
      </p:sp>
      <p:pic>
        <p:nvPicPr>
          <p:cNvPr id="7172" name="Picture 4" descr="Picture6"/>
          <p:cNvPicPr>
            <a:picLocks noChangeAspect="1" noChangeArrowheads="1"/>
          </p:cNvPicPr>
          <p:nvPr>
            <p:ph sz="half" idx="2"/>
          </p:nvPr>
        </p:nvPicPr>
        <p:blipFill>
          <a:blip r:embed="rId2" cstate="print"/>
          <a:srcRect/>
          <a:stretch>
            <a:fillRect/>
          </a:stretch>
        </p:blipFill>
        <p:spPr>
          <a:xfrm>
            <a:off x="5105400" y="7924800"/>
            <a:ext cx="3429000" cy="152400"/>
          </a:xfrm>
          <a:noFill/>
        </p:spPr>
      </p:pic>
      <p:pic>
        <p:nvPicPr>
          <p:cNvPr id="7173" name="Picture 5" descr="a8a1c256635bc806.jpg"/>
          <p:cNvPicPr>
            <a:picLocks noChangeAspect="1"/>
          </p:cNvPicPr>
          <p:nvPr/>
        </p:nvPicPr>
        <p:blipFill>
          <a:blip r:embed="rId3" cstate="print"/>
          <a:srcRect/>
          <a:stretch>
            <a:fillRect/>
          </a:stretch>
        </p:blipFill>
        <p:spPr bwMode="auto">
          <a:xfrm>
            <a:off x="4724400" y="7467600"/>
            <a:ext cx="3657600" cy="76200"/>
          </a:xfrm>
          <a:prstGeom prst="rect">
            <a:avLst/>
          </a:prstGeom>
          <a:noFill/>
          <a:ln w="9525">
            <a:noFill/>
            <a:miter lim="800000"/>
            <a:headEnd/>
            <a:tailEnd/>
          </a:ln>
        </p:spPr>
      </p:pic>
      <p:pic>
        <p:nvPicPr>
          <p:cNvPr id="7174" name="Picture 6" descr="layersoftheearth.jpg"/>
          <p:cNvPicPr>
            <a:picLocks noChangeAspect="1"/>
          </p:cNvPicPr>
          <p:nvPr/>
        </p:nvPicPr>
        <p:blipFill>
          <a:blip r:embed="rId4" cstate="print"/>
          <a:srcRect/>
          <a:stretch>
            <a:fillRect/>
          </a:stretch>
        </p:blipFill>
        <p:spPr bwMode="auto">
          <a:xfrm>
            <a:off x="4800600" y="1371600"/>
            <a:ext cx="4191000" cy="4495800"/>
          </a:xfrm>
          <a:prstGeom prst="rect">
            <a:avLst/>
          </a:prstGeom>
          <a:noFill/>
          <a:ln w="9525">
            <a:noFill/>
            <a:miter lim="800000"/>
            <a:headEnd/>
            <a:tailEnd/>
          </a:ln>
        </p:spPr>
      </p:pic>
      <p:pic>
        <p:nvPicPr>
          <p:cNvPr id="7175" name="Picture 8" descr="xsect.jpg"/>
          <p:cNvPicPr>
            <a:picLocks noChangeAspect="1"/>
          </p:cNvPicPr>
          <p:nvPr/>
        </p:nvPicPr>
        <p:blipFill>
          <a:blip r:embed="rId5" cstate="print"/>
          <a:srcRect/>
          <a:stretch>
            <a:fillRect/>
          </a:stretch>
        </p:blipFill>
        <p:spPr bwMode="auto">
          <a:xfrm>
            <a:off x="152400" y="3581400"/>
            <a:ext cx="4343400" cy="251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8229600" cy="1143000"/>
          </a:xfrm>
        </p:spPr>
        <p:txBody>
          <a:bodyPr/>
          <a:lstStyle/>
          <a:p>
            <a:pPr eaLnBrk="1" hangingPunct="1">
              <a:defRPr/>
            </a:pPr>
            <a:r>
              <a:rPr lang="en-US" dirty="0" smtClean="0">
                <a:solidFill>
                  <a:srgbClr val="FFC000"/>
                </a:solidFill>
              </a:rPr>
              <a:t>The Mantle</a:t>
            </a:r>
          </a:p>
        </p:txBody>
      </p:sp>
      <p:sp>
        <p:nvSpPr>
          <p:cNvPr id="8195" name="Content Placeholder 5"/>
          <p:cNvSpPr>
            <a:spLocks noGrp="1"/>
          </p:cNvSpPr>
          <p:nvPr>
            <p:ph idx="1"/>
          </p:nvPr>
        </p:nvSpPr>
        <p:spPr>
          <a:xfrm>
            <a:off x="457200" y="1371600"/>
            <a:ext cx="8229600" cy="4495800"/>
          </a:xfrm>
        </p:spPr>
        <p:txBody>
          <a:bodyPr/>
          <a:lstStyle/>
          <a:p>
            <a:pPr eaLnBrk="1" hangingPunct="1"/>
            <a:r>
              <a:rPr lang="en-US" smtClean="0">
                <a:solidFill>
                  <a:srgbClr val="FFC000"/>
                </a:solidFill>
              </a:rPr>
              <a:t>The upper mantle is solid</a:t>
            </a:r>
          </a:p>
          <a:p>
            <a:pPr eaLnBrk="1" hangingPunct="1"/>
            <a:r>
              <a:rPr lang="en-US" smtClean="0">
                <a:solidFill>
                  <a:srgbClr val="FFC000"/>
                </a:solidFill>
              </a:rPr>
              <a:t>Part of lithospheric plates</a:t>
            </a:r>
          </a:p>
          <a:p>
            <a:pPr eaLnBrk="1" hangingPunct="1"/>
            <a:r>
              <a:rPr lang="en-US" smtClean="0">
                <a:solidFill>
                  <a:srgbClr val="FFC000"/>
                </a:solidFill>
              </a:rPr>
              <a:t>The lower mantle is liquid and plastic-like and is called the asthenosphere. </a:t>
            </a:r>
          </a:p>
          <a:p>
            <a:pPr eaLnBrk="1" hangingPunct="1"/>
            <a:r>
              <a:rPr lang="en-US" smtClean="0">
                <a:solidFill>
                  <a:srgbClr val="FFC000"/>
                </a:solidFill>
              </a:rPr>
              <a:t>made of mostly the rock Periodite,</a:t>
            </a:r>
          </a:p>
          <a:p>
            <a:pPr eaLnBrk="1" hangingPunct="1"/>
            <a:r>
              <a:rPr lang="en-US" smtClean="0">
                <a:solidFill>
                  <a:srgbClr val="FFC000"/>
                </a:solidFill>
              </a:rPr>
              <a:t>650 km thick</a:t>
            </a:r>
          </a:p>
          <a:p>
            <a:pPr eaLnBrk="1" hangingPunct="1"/>
            <a:r>
              <a:rPr lang="en-US" smtClean="0">
                <a:solidFill>
                  <a:srgbClr val="FFC000"/>
                </a:solidFill>
              </a:rPr>
              <a:t>greater than 1300 degrees Celsius.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7" descr="NoaaWorldMapshade2c"/>
          <p:cNvPicPr>
            <a:picLocks noChangeAspect="1" noChangeArrowheads="1"/>
          </p:cNvPicPr>
          <p:nvPr/>
        </p:nvPicPr>
        <p:blipFill>
          <a:blip r:embed="rId3" cstate="print"/>
          <a:srcRect/>
          <a:stretch>
            <a:fillRect/>
          </a:stretch>
        </p:blipFill>
        <p:spPr bwMode="auto">
          <a:xfrm>
            <a:off x="838200" y="1905000"/>
            <a:ext cx="7391400" cy="4191000"/>
          </a:xfrm>
          <a:prstGeom prst="rect">
            <a:avLst/>
          </a:prstGeom>
          <a:noFill/>
          <a:ln w="12700">
            <a:solidFill>
              <a:schemeClr val="accent2"/>
            </a:solidFill>
            <a:miter lim="800000"/>
            <a:headEnd/>
            <a:tailEnd/>
          </a:ln>
        </p:spPr>
      </p:pic>
      <p:sp>
        <p:nvSpPr>
          <p:cNvPr id="18435" name="Rectangle 2"/>
          <p:cNvSpPr>
            <a:spLocks noGrp="1" noChangeArrowheads="1"/>
          </p:cNvSpPr>
          <p:nvPr>
            <p:ph type="title"/>
          </p:nvPr>
        </p:nvSpPr>
        <p:spPr>
          <a:xfrm>
            <a:off x="457200" y="685800"/>
            <a:ext cx="7932738" cy="1143000"/>
          </a:xfrm>
        </p:spPr>
        <p:txBody>
          <a:bodyPr anchor="t">
            <a:normAutofit/>
          </a:bodyPr>
          <a:lstStyle/>
          <a:p>
            <a:pPr eaLnBrk="1" hangingPunct="1">
              <a:lnSpc>
                <a:spcPct val="110000"/>
              </a:lnSpc>
            </a:pPr>
            <a:r>
              <a:rPr lang="en-US" sz="1800" smtClean="0">
                <a:solidFill>
                  <a:srgbClr val="FFC000"/>
                </a:solidFill>
                <a:latin typeface="Comic Sans MS" pitchFamily="66" charset="0"/>
              </a:rPr>
              <a:t>There are a dozen large lithospheric plates (smaller plates not shown).</a:t>
            </a:r>
            <a:br>
              <a:rPr lang="en-US" sz="1800" smtClean="0">
                <a:solidFill>
                  <a:srgbClr val="FFC000"/>
                </a:solidFill>
                <a:latin typeface="Comic Sans MS" pitchFamily="66" charset="0"/>
              </a:rPr>
            </a:br>
            <a:r>
              <a:rPr lang="en-US" sz="1800" smtClean="0">
                <a:solidFill>
                  <a:srgbClr val="FFC000"/>
                </a:solidFill>
                <a:latin typeface="Comic Sans MS" pitchFamily="66" charset="0"/>
              </a:rPr>
              <a:t>Some plates have continents; some don’t.  All are in motion.</a:t>
            </a:r>
            <a:r>
              <a:rPr lang="en-US" sz="1600" smtClean="0">
                <a:latin typeface="Comic Sans MS" pitchFamily="66" charset="0"/>
              </a:rPr>
              <a:t/>
            </a:r>
            <a:br>
              <a:rPr lang="en-US" sz="1600" smtClean="0">
                <a:latin typeface="Comic Sans MS" pitchFamily="66" charset="0"/>
              </a:rPr>
            </a:br>
            <a:r>
              <a:rPr lang="en-US" sz="500" smtClean="0">
                <a:latin typeface="Comic Sans MS" pitchFamily="66" charset="0"/>
              </a:rPr>
              <a:t/>
            </a:r>
            <a:br>
              <a:rPr lang="en-US" sz="500" smtClean="0">
                <a:latin typeface="Comic Sans MS" pitchFamily="66" charset="0"/>
              </a:rPr>
            </a:br>
            <a:r>
              <a:rPr lang="en-US" sz="500" smtClean="0">
                <a:latin typeface="Comic Sans MS" pitchFamily="66" charset="0"/>
              </a:rPr>
              <a:t/>
            </a:r>
            <a:br>
              <a:rPr lang="en-US" sz="500" smtClean="0">
                <a:latin typeface="Comic Sans MS" pitchFamily="66" charset="0"/>
              </a:rPr>
            </a:br>
            <a:r>
              <a:rPr lang="en-US" sz="500" smtClean="0">
                <a:latin typeface="Comic Sans MS" pitchFamily="66" charset="0"/>
              </a:rPr>
              <a:t>	</a:t>
            </a:r>
            <a:endParaRPr lang="en-US" sz="2200" b="1" smtClean="0">
              <a:latin typeface="Comic Sans MS" pitchFamily="66" charset="0"/>
            </a:endParaRPr>
          </a:p>
        </p:txBody>
      </p:sp>
      <p:sp>
        <p:nvSpPr>
          <p:cNvPr id="9220" name="Rectangle 10"/>
          <p:cNvSpPr>
            <a:spLocks noChangeArrowheads="1"/>
          </p:cNvSpPr>
          <p:nvPr/>
        </p:nvSpPr>
        <p:spPr bwMode="auto">
          <a:xfrm>
            <a:off x="1676400" y="0"/>
            <a:ext cx="6019800" cy="609600"/>
          </a:xfrm>
          <a:prstGeom prst="rect">
            <a:avLst/>
          </a:prstGeom>
          <a:noFill/>
          <a:ln w="9525">
            <a:noFill/>
            <a:miter lim="800000"/>
            <a:headEnd/>
            <a:tailEnd/>
          </a:ln>
        </p:spPr>
        <p:txBody>
          <a:bodyPr>
            <a:spAutoFit/>
          </a:bodyPr>
          <a:lstStyle/>
          <a:p>
            <a:pPr algn="ctr" eaLnBrk="1" hangingPunct="1">
              <a:spcBef>
                <a:spcPct val="20000"/>
              </a:spcBef>
            </a:pPr>
            <a:r>
              <a:rPr lang="en-US" sz="3400" b="1">
                <a:solidFill>
                  <a:schemeClr val="tx2"/>
                </a:solidFill>
                <a:latin typeface="Comic Sans MS" pitchFamily="66" charset="0"/>
              </a:rPr>
              <a:t>Lithospheric Plates</a:t>
            </a:r>
            <a:endParaRPr lang="en-US" sz="4200" b="1">
              <a:solidFill>
                <a:schemeClr val="tx2"/>
              </a:solidFill>
              <a:latin typeface="Comic Sans MS" pitchFamily="66" charset="0"/>
            </a:endParaRPr>
          </a:p>
        </p:txBody>
      </p:sp>
      <p:sp>
        <p:nvSpPr>
          <p:cNvPr id="9221" name="Text Box 22"/>
          <p:cNvSpPr txBox="1">
            <a:spLocks noChangeArrowheads="1"/>
          </p:cNvSpPr>
          <p:nvPr/>
        </p:nvSpPr>
        <p:spPr bwMode="auto">
          <a:xfrm flipV="1">
            <a:off x="2819400" y="7315200"/>
            <a:ext cx="5638800" cy="630238"/>
          </a:xfrm>
          <a:prstGeom prst="rect">
            <a:avLst/>
          </a:prstGeom>
          <a:solidFill>
            <a:schemeClr val="tx1"/>
          </a:solidFill>
          <a:ln w="12700">
            <a:solidFill>
              <a:srgbClr val="F70008"/>
            </a:solidFill>
            <a:miter lim="800000"/>
            <a:headEnd/>
            <a:tailEnd/>
          </a:ln>
        </p:spPr>
        <p:txBody>
          <a:bodyPr>
            <a:spAutoFit/>
          </a:bodyPr>
          <a:lstStyle/>
          <a:p>
            <a:pPr algn="ctr" eaLnBrk="1" hangingPunct="1">
              <a:lnSpc>
                <a:spcPct val="60000"/>
              </a:lnSpc>
              <a:spcBef>
                <a:spcPct val="50000"/>
              </a:spcBef>
            </a:pPr>
            <a:endParaRPr lang="en-US" sz="500">
              <a:solidFill>
                <a:srgbClr val="F70008"/>
              </a:solidFill>
              <a:latin typeface="Myriad Pro Bold"/>
            </a:endParaRPr>
          </a:p>
          <a:p>
            <a:pPr algn="ctr" eaLnBrk="1" hangingPunct="1">
              <a:lnSpc>
                <a:spcPct val="50000"/>
              </a:lnSpc>
              <a:spcBef>
                <a:spcPct val="50000"/>
              </a:spcBef>
            </a:pPr>
            <a:r>
              <a:rPr lang="en-US" sz="1600">
                <a:solidFill>
                  <a:srgbClr val="F70008"/>
                </a:solidFill>
                <a:latin typeface="Myriad Pro Bold"/>
              </a:rPr>
              <a:t>Flash Rollovers</a:t>
            </a:r>
          </a:p>
          <a:p>
            <a:pPr algn="ctr" eaLnBrk="1" hangingPunct="1">
              <a:lnSpc>
                <a:spcPct val="50000"/>
              </a:lnSpc>
              <a:spcBef>
                <a:spcPct val="50000"/>
              </a:spcBef>
            </a:pPr>
            <a:r>
              <a:rPr lang="en-US" sz="1600">
                <a:solidFill>
                  <a:srgbClr val="F70008"/>
                </a:solidFill>
                <a:latin typeface="Myriad Pro Bold"/>
              </a:rPr>
              <a:t>“</a:t>
            </a:r>
            <a:r>
              <a:rPr lang="en-US" sz="1600">
                <a:solidFill>
                  <a:srgbClr val="F70008"/>
                </a:solidFill>
                <a:latin typeface="Myriad Pro Bold"/>
                <a:hlinkClick r:id="rId4"/>
              </a:rPr>
              <a:t>Tectonic Plates</a:t>
            </a:r>
            <a:r>
              <a:rPr lang="en-US" sz="1600">
                <a:solidFill>
                  <a:srgbClr val="F70008"/>
                </a:solidFill>
                <a:latin typeface="Myriad Pro Bold"/>
              </a:rPr>
              <a:t>” &amp; “</a:t>
            </a:r>
            <a:r>
              <a:rPr lang="en-US" sz="1600">
                <a:solidFill>
                  <a:srgbClr val="F70008"/>
                </a:solidFill>
                <a:latin typeface="Myriad Pro Bold"/>
                <a:hlinkClick r:id="rId5"/>
              </a:rPr>
              <a:t>Plates, Earthquakes, and Volcanoes</a:t>
            </a:r>
            <a:r>
              <a:rPr lang="en-US" sz="1600">
                <a:solidFill>
                  <a:srgbClr val="F70008"/>
                </a:solidFill>
                <a:latin typeface="Myriad Pro Bold"/>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7772400" cy="1143000"/>
          </a:xfrm>
        </p:spPr>
        <p:txBody>
          <a:bodyPr/>
          <a:lstStyle/>
          <a:p>
            <a:pPr>
              <a:defRPr/>
            </a:pPr>
            <a:r>
              <a:rPr lang="en-US" dirty="0" smtClean="0"/>
              <a:t>What are Plates made of?</a:t>
            </a:r>
          </a:p>
        </p:txBody>
      </p:sp>
      <p:sp>
        <p:nvSpPr>
          <p:cNvPr id="11267" name="Rectangle 3"/>
          <p:cNvSpPr>
            <a:spLocks noGrp="1" noChangeArrowheads="1"/>
          </p:cNvSpPr>
          <p:nvPr>
            <p:ph type="body" idx="1"/>
          </p:nvPr>
        </p:nvSpPr>
        <p:spPr>
          <a:xfrm>
            <a:off x="609600" y="4800600"/>
            <a:ext cx="8153400" cy="1752600"/>
          </a:xfrm>
        </p:spPr>
        <p:txBody>
          <a:bodyPr/>
          <a:lstStyle/>
          <a:p>
            <a:pPr>
              <a:lnSpc>
                <a:spcPct val="90000"/>
              </a:lnSpc>
              <a:buFont typeface="Monotype Sorts"/>
              <a:buNone/>
            </a:pPr>
            <a:r>
              <a:rPr lang="en-US" smtClean="0"/>
              <a:t>	</a:t>
            </a:r>
            <a:r>
              <a:rPr lang="en-US" smtClean="0">
                <a:solidFill>
                  <a:srgbClr val="92D050"/>
                </a:solidFill>
              </a:rPr>
              <a:t>1. Lithosphere plates </a:t>
            </a:r>
            <a:r>
              <a:rPr lang="en-US" smtClean="0"/>
              <a:t>– the crust and upper  part of the mantle</a:t>
            </a:r>
          </a:p>
        </p:txBody>
      </p:sp>
      <p:pic>
        <p:nvPicPr>
          <p:cNvPr id="11268" name="Picture 4" descr="mantlecrust.gif"/>
          <p:cNvPicPr>
            <a:picLocks noChangeAspect="1"/>
          </p:cNvPicPr>
          <p:nvPr/>
        </p:nvPicPr>
        <p:blipFill>
          <a:blip r:embed="rId2" cstate="print"/>
          <a:srcRect/>
          <a:stretch>
            <a:fillRect/>
          </a:stretch>
        </p:blipFill>
        <p:spPr bwMode="auto">
          <a:xfrm>
            <a:off x="533400" y="1295400"/>
            <a:ext cx="3505200" cy="3352800"/>
          </a:xfrm>
          <a:prstGeom prst="rect">
            <a:avLst/>
          </a:prstGeom>
          <a:noFill/>
          <a:ln w="9525">
            <a:noFill/>
            <a:miter lim="800000"/>
            <a:headEnd/>
            <a:tailEnd/>
          </a:ln>
        </p:spPr>
      </p:pic>
      <p:pic>
        <p:nvPicPr>
          <p:cNvPr id="11269" name="Picture 5" descr="asthenosphere.jpg"/>
          <p:cNvPicPr>
            <a:picLocks noChangeAspect="1"/>
          </p:cNvPicPr>
          <p:nvPr/>
        </p:nvPicPr>
        <p:blipFill>
          <a:blip r:embed="rId3" cstate="print"/>
          <a:srcRect/>
          <a:stretch>
            <a:fillRect/>
          </a:stretch>
        </p:blipFill>
        <p:spPr bwMode="auto">
          <a:xfrm>
            <a:off x="4419600" y="1295400"/>
            <a:ext cx="41910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2"/>
          <p:cNvGrpSpPr>
            <a:grpSpLocks/>
          </p:cNvGrpSpPr>
          <p:nvPr/>
        </p:nvGrpSpPr>
        <p:grpSpPr bwMode="auto">
          <a:xfrm>
            <a:off x="0" y="-381000"/>
            <a:ext cx="9159875" cy="46037"/>
            <a:chOff x="-5" y="0"/>
            <a:chExt cx="5770" cy="901"/>
          </a:xfrm>
        </p:grpSpPr>
        <p:sp>
          <p:nvSpPr>
            <p:cNvPr id="12295" name="Rectangle 3"/>
            <p:cNvSpPr>
              <a:spLocks noChangeArrowheads="1"/>
            </p:cNvSpPr>
            <p:nvPr/>
          </p:nvSpPr>
          <p:spPr bwMode="auto">
            <a:xfrm>
              <a:off x="-1" y="0"/>
              <a:ext cx="5760" cy="768"/>
            </a:xfrm>
            <a:prstGeom prst="rect">
              <a:avLst/>
            </a:prstGeom>
            <a:solidFill>
              <a:srgbClr val="D00C0C"/>
            </a:solidFill>
            <a:ln w="63500">
              <a:noFill/>
              <a:miter lim="800000"/>
              <a:headEnd type="none" w="sm" len="sm"/>
              <a:tailEnd type="none" w="sm" len="sm"/>
            </a:ln>
          </p:spPr>
          <p:txBody>
            <a:bodyPr wrap="none" anchor="ctr"/>
            <a:lstStyle/>
            <a:p>
              <a:pPr eaLnBrk="1" hangingPunct="1"/>
              <a:endParaRPr lang="en-US"/>
            </a:p>
          </p:txBody>
        </p:sp>
        <p:grpSp>
          <p:nvGrpSpPr>
            <p:cNvPr id="12296" name="Group 4"/>
            <p:cNvGrpSpPr>
              <a:grpSpLocks/>
            </p:cNvGrpSpPr>
            <p:nvPr/>
          </p:nvGrpSpPr>
          <p:grpSpPr bwMode="auto">
            <a:xfrm>
              <a:off x="-5" y="0"/>
              <a:ext cx="5770" cy="86"/>
              <a:chOff x="-5" y="0"/>
              <a:chExt cx="5770" cy="86"/>
            </a:xfrm>
          </p:grpSpPr>
          <p:sp>
            <p:nvSpPr>
              <p:cNvPr id="12300" name="Line 5"/>
              <p:cNvSpPr>
                <a:spLocks noChangeShapeType="1"/>
              </p:cNvSpPr>
              <p:nvPr/>
            </p:nvSpPr>
            <p:spPr bwMode="auto">
              <a:xfrm>
                <a:off x="-5" y="0"/>
                <a:ext cx="577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583686" name="Rectangle 6"/>
              <p:cNvSpPr>
                <a:spLocks noChangeArrowheads="1"/>
              </p:cNvSpPr>
              <p:nvPr/>
            </p:nvSpPr>
            <p:spPr bwMode="auto">
              <a:xfrm>
                <a:off x="-5" y="31"/>
                <a:ext cx="5770" cy="62"/>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eaLnBrk="1" hangingPunct="1"/>
                <a:endParaRPr lang="en-US"/>
              </a:p>
            </p:txBody>
          </p:sp>
        </p:grpSp>
        <p:grpSp>
          <p:nvGrpSpPr>
            <p:cNvPr id="12297" name="Group 7"/>
            <p:cNvGrpSpPr>
              <a:grpSpLocks/>
            </p:cNvGrpSpPr>
            <p:nvPr/>
          </p:nvGrpSpPr>
          <p:grpSpPr bwMode="auto">
            <a:xfrm>
              <a:off x="0" y="768"/>
              <a:ext cx="5760" cy="133"/>
              <a:chOff x="1" y="768"/>
              <a:chExt cx="5760" cy="133"/>
            </a:xfrm>
          </p:grpSpPr>
          <p:sp>
            <p:nvSpPr>
              <p:cNvPr id="12298" name="Line 8"/>
              <p:cNvSpPr>
                <a:spLocks noChangeShapeType="1"/>
              </p:cNvSpPr>
              <p:nvPr/>
            </p:nvSpPr>
            <p:spPr bwMode="auto">
              <a:xfrm>
                <a:off x="1" y="768"/>
                <a:ext cx="5760" cy="0"/>
              </a:xfrm>
              <a:prstGeom prst="line">
                <a:avLst/>
              </a:prstGeom>
              <a:noFill/>
              <a:ln w="101600">
                <a:solidFill>
                  <a:srgbClr val="FFCC00"/>
                </a:solidFill>
                <a:miter lim="800000"/>
                <a:headEnd type="none" w="sm" len="sm"/>
                <a:tailEnd type="none" w="sm" len="sm"/>
              </a:ln>
            </p:spPr>
            <p:txBody>
              <a:bodyPr wrap="none" anchor="ctr"/>
              <a:lstStyle/>
              <a:p>
                <a:endParaRPr lang="en-US"/>
              </a:p>
            </p:txBody>
          </p:sp>
          <p:sp>
            <p:nvSpPr>
              <p:cNvPr id="583689" name="Rectangle 9"/>
              <p:cNvSpPr>
                <a:spLocks noChangeArrowheads="1"/>
              </p:cNvSpPr>
              <p:nvPr/>
            </p:nvSpPr>
            <p:spPr bwMode="auto">
              <a:xfrm>
                <a:off x="1" y="808"/>
                <a:ext cx="5760" cy="93"/>
              </a:xfrm>
              <a:prstGeom prst="rect">
                <a:avLst/>
              </a:prstGeom>
              <a:gradFill rotWithShape="0">
                <a:gsLst>
                  <a:gs pos="0">
                    <a:schemeClr val="folHlink">
                      <a:gamma/>
                      <a:shade val="46275"/>
                      <a:invGamma/>
                    </a:schemeClr>
                  </a:gs>
                  <a:gs pos="100000">
                    <a:schemeClr val="folHlink">
                      <a:alpha val="0"/>
                    </a:schemeClr>
                  </a:gs>
                </a:gsLst>
                <a:lin ang="5400000" scaled="1"/>
              </a:gradFill>
              <a:ln w="12700">
                <a:noFill/>
                <a:miter lim="800000"/>
                <a:headEnd type="none" w="sm" len="sm"/>
                <a:tailEnd type="none" w="sm" len="sm"/>
              </a:ln>
              <a:effectLst/>
            </p:spPr>
            <p:txBody>
              <a:bodyPr wrap="none" anchor="ctr"/>
              <a:lstStyle/>
              <a:p>
                <a:pPr eaLnBrk="1" hangingPunct="1"/>
                <a:endParaRPr lang="en-US"/>
              </a:p>
            </p:txBody>
          </p:sp>
        </p:grpSp>
      </p:grpSp>
      <p:sp>
        <p:nvSpPr>
          <p:cNvPr id="583690" name="Rectangle 10"/>
          <p:cNvSpPr>
            <a:spLocks noGrp="1" noChangeArrowheads="1"/>
          </p:cNvSpPr>
          <p:nvPr>
            <p:ph type="title"/>
          </p:nvPr>
        </p:nvSpPr>
        <p:spPr>
          <a:xfrm>
            <a:off x="0" y="152400"/>
            <a:ext cx="9144000" cy="914400"/>
          </a:xfrm>
        </p:spPr>
        <p:txBody>
          <a:bodyPr anchor="t"/>
          <a:lstStyle/>
          <a:p>
            <a:pPr>
              <a:tabLst>
                <a:tab pos="2979738" algn="l"/>
              </a:tabLst>
              <a:defRPr/>
            </a:pPr>
            <a:r>
              <a:rPr lang="en-US" b="1" dirty="0" err="1" smtClean="0"/>
              <a:t>Asthenosphere</a:t>
            </a:r>
            <a:r>
              <a:rPr lang="en-US" b="1" dirty="0" smtClean="0"/>
              <a:t>/lithosphere</a:t>
            </a:r>
            <a:endParaRPr lang="en-US" b="1" dirty="0"/>
          </a:p>
        </p:txBody>
      </p:sp>
      <p:grpSp>
        <p:nvGrpSpPr>
          <p:cNvPr id="12292" name="Group 14"/>
          <p:cNvGrpSpPr>
            <a:grpSpLocks/>
          </p:cNvGrpSpPr>
          <p:nvPr/>
        </p:nvGrpSpPr>
        <p:grpSpPr bwMode="auto">
          <a:xfrm>
            <a:off x="204788" y="1878013"/>
            <a:ext cx="8678862" cy="4329112"/>
            <a:chOff x="111" y="1147"/>
            <a:chExt cx="5467" cy="2727"/>
          </a:xfrm>
        </p:grpSpPr>
        <p:sp>
          <p:nvSpPr>
            <p:cNvPr id="12293" name="AutoShape 11"/>
            <p:cNvSpPr>
              <a:spLocks noChangeArrowheads="1"/>
            </p:cNvSpPr>
            <p:nvPr/>
          </p:nvSpPr>
          <p:spPr bwMode="auto">
            <a:xfrm>
              <a:off x="111" y="1147"/>
              <a:ext cx="5467" cy="2727"/>
            </a:xfrm>
            <a:prstGeom prst="roundRect">
              <a:avLst>
                <a:gd name="adj" fmla="val 13528"/>
              </a:avLst>
            </a:prstGeom>
            <a:solidFill>
              <a:srgbClr val="FFFFFF"/>
            </a:solidFill>
            <a:ln w="12700">
              <a:noFill/>
              <a:miter lim="800000"/>
              <a:headEnd type="none" w="sm" len="sm"/>
              <a:tailEnd type="none" w="sm" len="sm"/>
            </a:ln>
          </p:spPr>
          <p:txBody>
            <a:bodyPr wrap="none" anchor="ctr"/>
            <a:lstStyle/>
            <a:p>
              <a:pPr eaLnBrk="1" hangingPunct="1"/>
              <a:endParaRPr lang="en-US"/>
            </a:p>
          </p:txBody>
        </p:sp>
        <p:pic>
          <p:nvPicPr>
            <p:cNvPr id="12294" name="Picture 13"/>
            <p:cNvPicPr>
              <a:picLocks noChangeAspect="1" noChangeArrowheads="1"/>
            </p:cNvPicPr>
            <p:nvPr/>
          </p:nvPicPr>
          <p:blipFill>
            <a:blip r:embed="rId3" cstate="print"/>
            <a:srcRect/>
            <a:stretch>
              <a:fillRect/>
            </a:stretch>
          </p:blipFill>
          <p:spPr bwMode="auto">
            <a:xfrm>
              <a:off x="208" y="1429"/>
              <a:ext cx="5273" cy="216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7" descr="PlateTect"/>
          <p:cNvPicPr>
            <a:picLocks noChangeAspect="1" noChangeArrowheads="1"/>
          </p:cNvPicPr>
          <p:nvPr/>
        </p:nvPicPr>
        <p:blipFill>
          <a:blip r:embed="rId3" cstate="print"/>
          <a:srcRect/>
          <a:stretch>
            <a:fillRect/>
          </a:stretch>
        </p:blipFill>
        <p:spPr bwMode="auto">
          <a:xfrm>
            <a:off x="533400" y="838200"/>
            <a:ext cx="8077200" cy="3313113"/>
          </a:xfrm>
          <a:prstGeom prst="rect">
            <a:avLst/>
          </a:prstGeom>
          <a:noFill/>
          <a:ln w="9525">
            <a:noFill/>
            <a:miter lim="800000"/>
            <a:headEnd/>
            <a:tailEnd/>
          </a:ln>
        </p:spPr>
      </p:pic>
      <p:sp>
        <p:nvSpPr>
          <p:cNvPr id="25603" name="Rectangle 2"/>
          <p:cNvSpPr>
            <a:spLocks noGrp="1" noChangeArrowheads="1"/>
          </p:cNvSpPr>
          <p:nvPr>
            <p:ph type="title"/>
          </p:nvPr>
        </p:nvSpPr>
        <p:spPr>
          <a:xfrm>
            <a:off x="762000" y="152400"/>
            <a:ext cx="8382000" cy="685800"/>
          </a:xfrm>
        </p:spPr>
        <p:txBody>
          <a:bodyPr/>
          <a:lstStyle/>
          <a:p>
            <a:pPr eaLnBrk="1" hangingPunct="1"/>
            <a:r>
              <a:rPr lang="en-US" sz="3800" b="1" smtClean="0">
                <a:latin typeface="Comic Sans MS" pitchFamily="66" charset="0"/>
              </a:rPr>
              <a:t>What are the tectonic plates?</a:t>
            </a:r>
            <a:endParaRPr lang="en-US" b="1" smtClean="0">
              <a:latin typeface="Comic Sans MS" pitchFamily="66" charset="0"/>
            </a:endParaRPr>
          </a:p>
        </p:txBody>
      </p:sp>
      <p:sp>
        <p:nvSpPr>
          <p:cNvPr id="14340" name="Rectangle 3"/>
          <p:cNvSpPr>
            <a:spLocks noGrp="1" noChangeArrowheads="1"/>
          </p:cNvSpPr>
          <p:nvPr>
            <p:ph type="body" idx="1"/>
          </p:nvPr>
        </p:nvSpPr>
        <p:spPr>
          <a:xfrm>
            <a:off x="381000" y="4419600"/>
            <a:ext cx="5334000" cy="2743200"/>
          </a:xfrm>
        </p:spPr>
        <p:txBody>
          <a:bodyPr/>
          <a:lstStyle/>
          <a:p>
            <a:pPr eaLnBrk="1" hangingPunct="1">
              <a:buClr>
                <a:schemeClr val="hlink"/>
              </a:buClr>
              <a:buFontTx/>
              <a:buNone/>
            </a:pPr>
            <a:r>
              <a:rPr lang="en-US" sz="2800" smtClean="0">
                <a:solidFill>
                  <a:srgbClr val="FFC000"/>
                </a:solidFill>
                <a:latin typeface="Comic Sans MS" pitchFamily="66" charset="0"/>
              </a:rPr>
              <a:t>Lithosphere</a:t>
            </a:r>
            <a:endParaRPr lang="en-US" sz="2000" smtClean="0">
              <a:solidFill>
                <a:srgbClr val="FFC000"/>
              </a:solidFill>
              <a:latin typeface="Comic Sans MS" pitchFamily="66" charset="0"/>
            </a:endParaRPr>
          </a:p>
          <a:p>
            <a:pPr eaLnBrk="1" hangingPunct="1">
              <a:lnSpc>
                <a:spcPct val="120000"/>
              </a:lnSpc>
              <a:buClr>
                <a:schemeClr val="hlink"/>
              </a:buClr>
            </a:pPr>
            <a:r>
              <a:rPr lang="en-US" sz="2000" smtClean="0">
                <a:solidFill>
                  <a:srgbClr val="FFC000"/>
                </a:solidFill>
                <a:latin typeface="Comic Sans MS" pitchFamily="66" charset="0"/>
              </a:rPr>
              <a:t>Is the ~100-km-thick surface of Earth;</a:t>
            </a:r>
          </a:p>
          <a:p>
            <a:pPr eaLnBrk="1" hangingPunct="1">
              <a:lnSpc>
                <a:spcPct val="120000"/>
              </a:lnSpc>
              <a:buClr>
                <a:schemeClr val="hlink"/>
              </a:buClr>
            </a:pPr>
            <a:r>
              <a:rPr lang="en-US" sz="2000" smtClean="0">
                <a:solidFill>
                  <a:srgbClr val="FFC000"/>
                </a:solidFill>
                <a:latin typeface="Comic Sans MS" pitchFamily="66" charset="0"/>
              </a:rPr>
              <a:t>Contains crust </a:t>
            </a:r>
            <a:r>
              <a:rPr lang="en-US" sz="2000" u="sng" smtClean="0">
                <a:solidFill>
                  <a:srgbClr val="FFC000"/>
                </a:solidFill>
                <a:latin typeface="Comic Sans MS" pitchFamily="66" charset="0"/>
              </a:rPr>
              <a:t>and</a:t>
            </a:r>
            <a:r>
              <a:rPr lang="en-US" sz="2000" smtClean="0">
                <a:solidFill>
                  <a:srgbClr val="FFC000"/>
                </a:solidFill>
                <a:latin typeface="Comic Sans MS" pitchFamily="66" charset="0"/>
              </a:rPr>
              <a:t> upper mantle;</a:t>
            </a:r>
          </a:p>
          <a:p>
            <a:pPr eaLnBrk="1" hangingPunct="1">
              <a:buClr>
                <a:schemeClr val="hlink"/>
              </a:buClr>
            </a:pPr>
            <a:r>
              <a:rPr lang="en-US" sz="2000" smtClean="0">
                <a:solidFill>
                  <a:srgbClr val="FFC000"/>
                </a:solidFill>
                <a:latin typeface="Comic Sans MS" pitchFamily="66" charset="0"/>
              </a:rPr>
              <a:t>Is rigid and brittle;</a:t>
            </a:r>
          </a:p>
          <a:p>
            <a:pPr eaLnBrk="1" hangingPunct="1">
              <a:buClr>
                <a:schemeClr val="hlink"/>
              </a:buClr>
            </a:pPr>
            <a:r>
              <a:rPr lang="en-US" sz="2000" smtClean="0">
                <a:solidFill>
                  <a:srgbClr val="FFC000"/>
                </a:solidFill>
                <a:latin typeface="Comic Sans MS" pitchFamily="66" charset="0"/>
              </a:rPr>
              <a:t>Fractures to produce earthquakes</a:t>
            </a:r>
            <a:r>
              <a:rPr lang="en-US" sz="2000" smtClean="0">
                <a:solidFill>
                  <a:schemeClr val="bg2"/>
                </a:solidFill>
                <a:latin typeface="Comic Sans MS" pitchFamily="66" charset="0"/>
              </a:rPr>
              <a:t>.</a:t>
            </a:r>
          </a:p>
        </p:txBody>
      </p:sp>
      <p:sp>
        <p:nvSpPr>
          <p:cNvPr id="14341" name="Text Box 21"/>
          <p:cNvSpPr txBox="1">
            <a:spLocks noChangeArrowheads="1"/>
          </p:cNvSpPr>
          <p:nvPr/>
        </p:nvSpPr>
        <p:spPr bwMode="auto">
          <a:xfrm>
            <a:off x="6019800" y="7385050"/>
            <a:ext cx="2971800" cy="681038"/>
          </a:xfrm>
          <a:prstGeom prst="rect">
            <a:avLst/>
          </a:prstGeom>
          <a:solidFill>
            <a:schemeClr val="tx1"/>
          </a:solidFill>
          <a:ln w="12700">
            <a:solidFill>
              <a:srgbClr val="F70008"/>
            </a:solidFill>
            <a:miter lim="800000"/>
            <a:headEnd/>
            <a:tailEnd/>
          </a:ln>
        </p:spPr>
        <p:txBody>
          <a:bodyPr>
            <a:spAutoFit/>
          </a:bodyPr>
          <a:lstStyle/>
          <a:p>
            <a:pPr algn="ctr" eaLnBrk="1" hangingPunct="1">
              <a:lnSpc>
                <a:spcPct val="60000"/>
              </a:lnSpc>
              <a:spcBef>
                <a:spcPct val="50000"/>
              </a:spcBef>
            </a:pPr>
            <a:endParaRPr lang="en-US" sz="500">
              <a:solidFill>
                <a:srgbClr val="F70008"/>
              </a:solidFill>
              <a:latin typeface="Myriad Pro Bold"/>
            </a:endParaRPr>
          </a:p>
          <a:p>
            <a:pPr algn="ctr" eaLnBrk="1" hangingPunct="1">
              <a:lnSpc>
                <a:spcPct val="60000"/>
              </a:lnSpc>
              <a:spcBef>
                <a:spcPct val="50000"/>
              </a:spcBef>
            </a:pPr>
            <a:r>
              <a:rPr lang="en-US" sz="1600">
                <a:solidFill>
                  <a:srgbClr val="F70008"/>
                </a:solidFill>
                <a:latin typeface="Myriad Pro Bold"/>
              </a:rPr>
              <a:t>Watch video lecture</a:t>
            </a:r>
          </a:p>
          <a:p>
            <a:pPr algn="ctr" eaLnBrk="1" hangingPunct="1">
              <a:lnSpc>
                <a:spcPct val="60000"/>
              </a:lnSpc>
              <a:spcBef>
                <a:spcPct val="50000"/>
              </a:spcBef>
            </a:pPr>
            <a:r>
              <a:rPr lang="en-US" sz="1600">
                <a:solidFill>
                  <a:srgbClr val="F70008"/>
                </a:solidFill>
                <a:latin typeface="Myriad Pro Bold"/>
              </a:rPr>
              <a:t>“</a:t>
            </a:r>
            <a:r>
              <a:rPr lang="en-US" sz="1600">
                <a:solidFill>
                  <a:srgbClr val="F70008"/>
                </a:solidFill>
                <a:latin typeface="Myriad Pro Bold"/>
                <a:hlinkClick r:id="rId4"/>
              </a:rPr>
              <a:t>Lithospheric plates</a:t>
            </a:r>
            <a:r>
              <a:rPr lang="en-US" sz="1600">
                <a:solidFill>
                  <a:srgbClr val="F70008"/>
                </a:solidFill>
                <a:latin typeface="Myriad Pro Bold"/>
              </a:rPr>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457</TotalTime>
  <Words>916</Words>
  <Application>Microsoft Office PowerPoint</Application>
  <PresentationFormat>On-screen Show (4:3)</PresentationFormat>
  <Paragraphs>109</Paragraphs>
  <Slides>15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Comic Sans MS</vt:lpstr>
      <vt:lpstr>Myriad Pro Bold</vt:lpstr>
      <vt:lpstr>Monotype Sorts</vt:lpstr>
      <vt:lpstr>Times New Roman</vt:lpstr>
      <vt:lpstr>Lucida Grande</vt:lpstr>
      <vt:lpstr>Verdana</vt:lpstr>
      <vt:lpstr>ヒラギノ角ゴ Pro W3</vt:lpstr>
      <vt:lpstr>Mountain Top</vt:lpstr>
      <vt:lpstr>The Layers of the Earth!</vt:lpstr>
      <vt:lpstr>Earth Layers  </vt:lpstr>
      <vt:lpstr>The Crust</vt:lpstr>
      <vt:lpstr>The Mantle</vt:lpstr>
      <vt:lpstr>The Mantle</vt:lpstr>
      <vt:lpstr>There are a dozen large lithospheric plates (smaller plates not shown). Some plates have continents; some don’t.  All are in motion.    </vt:lpstr>
      <vt:lpstr>What are Plates made of?</vt:lpstr>
      <vt:lpstr>Asthenosphere/lithosphere</vt:lpstr>
      <vt:lpstr>What are the tectonic plates?</vt:lpstr>
      <vt:lpstr>Plates are made of both Oceanic and Continental Crust</vt:lpstr>
      <vt:lpstr>Lower section of mantle</vt:lpstr>
      <vt:lpstr>Outer Core</vt:lpstr>
      <vt:lpstr>Inner Core</vt:lpstr>
      <vt:lpstr>Review</vt:lpstr>
      <vt:lpstr>Answers!</vt:lpstr>
    </vt:vector>
  </TitlesOfParts>
  <Company>University of Pittsburgh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Layer’s Of The Earth!</dc:title>
  <dc:creator>Administrator</dc:creator>
  <cp:lastModifiedBy>dsanford</cp:lastModifiedBy>
  <cp:revision>20</cp:revision>
  <dcterms:created xsi:type="dcterms:W3CDTF">2003-04-14T23:13:43Z</dcterms:created>
  <dcterms:modified xsi:type="dcterms:W3CDTF">2013-09-18T16:38:30Z</dcterms:modified>
</cp:coreProperties>
</file>